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8" r:id="rId5"/>
    <p:sldId id="297" r:id="rId6"/>
    <p:sldId id="283" r:id="rId7"/>
    <p:sldId id="308" r:id="rId8"/>
    <p:sldId id="311" r:id="rId9"/>
    <p:sldId id="305" r:id="rId10"/>
    <p:sldId id="312" r:id="rId11"/>
    <p:sldId id="292" r:id="rId12"/>
    <p:sldId id="301" r:id="rId13"/>
    <p:sldId id="284" r:id="rId14"/>
    <p:sldId id="314"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tesh Jha" initials="PJ" lastIdx="6" clrIdx="0">
    <p:extLst>
      <p:ext uri="{19B8F6BF-5375-455C-9EA6-DF929625EA0E}">
        <p15:presenceInfo xmlns:p15="http://schemas.microsoft.com/office/powerpoint/2012/main" userId="3ff87c2b034d21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2" autoAdjust="0"/>
  </p:normalViewPr>
  <p:slideViewPr>
    <p:cSldViewPr snapToGrid="0">
      <p:cViewPr varScale="1">
        <p:scale>
          <a:sx n="86" d="100"/>
          <a:sy n="86" d="100"/>
        </p:scale>
        <p:origin x="562" y="62"/>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2/15/2024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2/15/2024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neycontrol.com/india/stockpricequote/financeothers/maxfinancialservices/MI" TargetMode="External"/><Relationship Id="rId2" Type="http://schemas.openxmlformats.org/officeDocument/2006/relationships/hyperlink" Target="https://www.moneycontrol.com/india/stockpricequote/financeothers/jiofinancialservices/JFS" TargetMode="External"/><Relationship Id="rId1" Type="http://schemas.openxmlformats.org/officeDocument/2006/relationships/slideLayout" Target="../slideLayouts/slideLayout6.xml"/><Relationship Id="rId6" Type="http://schemas.openxmlformats.org/officeDocument/2006/relationships/hyperlink" Target="https://www.moneycontrol.com/india/stockpricequote/financeothers/kfintechnologies/KT07" TargetMode="External"/><Relationship Id="rId5" Type="http://schemas.openxmlformats.org/officeDocument/2006/relationships/hyperlink" Target="https://www.moneycontrol.com/india/stockpricequote/financeothers/nuvamawealthmanagementltd/NWML" TargetMode="External"/><Relationship Id="rId4" Type="http://schemas.openxmlformats.org/officeDocument/2006/relationships/hyperlink" Target="https://www.moneycontrol.com/india/stockpricequote/financeothers/360onewam/IIFLW54277"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a:t>Lorem ipsum dolor sit amet, adipiscing elit</a:t>
            </a:r>
          </a:p>
        </p:txBody>
      </p:sp>
      <p:sp>
        <p:nvSpPr>
          <p:cNvPr id="51" name="TextBox 50">
            <a:extLst>
              <a:ext uri="{FF2B5EF4-FFF2-40B4-BE49-F238E27FC236}">
                <a16:creationId xmlns:a16="http://schemas.microsoft.com/office/drawing/2014/main" id="{66C1DE0A-7865-466B-B5D7-781C92357026}"/>
              </a:ext>
            </a:extLst>
          </p:cNvPr>
          <p:cNvSpPr txBox="1"/>
          <p:nvPr/>
        </p:nvSpPr>
        <p:spPr>
          <a:xfrm>
            <a:off x="9780588" y="3983096"/>
            <a:ext cx="1907076" cy="286476"/>
          </a:xfrm>
          <a:prstGeom prst="rect">
            <a:avLst/>
          </a:prstGeom>
          <a:noFill/>
        </p:spPr>
        <p:txBody>
          <a:bodyPr wrap="square" tIns="108000" bIns="0" rtlCol="0" anchor="ctr">
            <a:spAutoFit/>
          </a:bodyPr>
          <a:lstStyle/>
          <a:p>
            <a:pPr algn="ctr">
              <a:lnSpc>
                <a:spcPts val="1000"/>
              </a:lnSpc>
            </a:pPr>
            <a:r>
              <a:rPr lang="en-US" sz="2400" b="1" spc="-100" dirty="0">
                <a:solidFill>
                  <a:schemeClr val="tx1">
                    <a:lumMod val="75000"/>
                    <a:lumOff val="25000"/>
                  </a:schemeClr>
                </a:solidFill>
                <a:latin typeface="+mj-lt"/>
              </a:rPr>
              <a:t>By : Priya Jha</a:t>
            </a:r>
            <a:endParaRPr lang="en-US" sz="1200" b="0" i="0" spc="140" baseline="0" dirty="0">
              <a:solidFill>
                <a:schemeClr val="tx1">
                  <a:lumMod val="75000"/>
                  <a:lumOff val="25000"/>
                </a:schemeClr>
              </a:solidFill>
              <a:latin typeface="+mj-lt"/>
            </a:endParaRPr>
          </a:p>
        </p:txBody>
      </p:sp>
      <p:pic>
        <p:nvPicPr>
          <p:cNvPr id="14" name="Picture Placeholder 13">
            <a:extLst>
              <a:ext uri="{FF2B5EF4-FFF2-40B4-BE49-F238E27FC236}">
                <a16:creationId xmlns:a16="http://schemas.microsoft.com/office/drawing/2014/main" id="{3582203C-FC8E-DBD4-7A34-213A9D43F948}"/>
              </a:ext>
            </a:extLst>
          </p:cNvPr>
          <p:cNvPicPr>
            <a:picLocks noGrp="1" noChangeAspect="1"/>
          </p:cNvPicPr>
          <p:nvPr>
            <p:ph type="pic" sz="quarter" idx="10"/>
          </p:nvPr>
        </p:nvPicPr>
        <p:blipFill>
          <a:blip r:embed="rId2"/>
          <a:srcRect l="8929" r="8929"/>
          <a:stretch>
            <a:fillRect/>
          </a:stretch>
        </p:blipFill>
        <p:spPr/>
      </p:pic>
      <p:pic>
        <p:nvPicPr>
          <p:cNvPr id="1026" name="Picture 2" descr="Jio Financial Services - Crunchbase Company Profile &amp; Funding">
            <a:extLst>
              <a:ext uri="{FF2B5EF4-FFF2-40B4-BE49-F238E27FC236}">
                <a16:creationId xmlns:a16="http://schemas.microsoft.com/office/drawing/2014/main" id="{020CCEFA-02D3-2FB6-DA68-63E5D472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588" y="-9100"/>
            <a:ext cx="2411213" cy="28840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0" y="2559098"/>
            <a:ext cx="12192000" cy="1327102"/>
          </a:xfrm>
          <a:solidFill>
            <a:schemeClr val="bg1">
              <a:alpha val="40000"/>
            </a:schemeClr>
          </a:solidFill>
          <a:ln>
            <a:noFill/>
          </a:ln>
        </p:spPr>
        <p:txBody>
          <a:bodyPr anchor="ctr"/>
          <a:lstStyle/>
          <a:p>
            <a:r>
              <a:rPr lang="en-US" dirty="0">
                <a:solidFill>
                  <a:schemeClr val="tx1"/>
                </a:solidFill>
              </a:rPr>
              <a:t>JIO FINANCIAL SERVICES</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051AD83-4295-6046-D5D0-3ECAEF81557E}"/>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COMPETITOR  ANALYSIS</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2000" y="1527223"/>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200" y="1869840"/>
            <a:ext cx="5472000" cy="360000"/>
          </a:xfrm>
        </p:spPr>
        <p:txBody>
          <a:bodyPr/>
          <a:lstStyle/>
          <a:p>
            <a:r>
              <a:rPr lang="en-US" dirty="0"/>
              <a:t>Jio Finance</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200" y="1789941"/>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300087" y="1527223"/>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200" y="1870365"/>
            <a:ext cx="5472000" cy="358775"/>
          </a:xfrm>
        </p:spPr>
        <p:txBody>
          <a:bodyPr/>
          <a:lstStyle/>
          <a:p>
            <a:r>
              <a:rPr lang="en-US" dirty="0"/>
              <a:t>Max Financial</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
        <p:nvSpPr>
          <p:cNvPr id="9" name="Rectangle 8">
            <a:extLst>
              <a:ext uri="{FF2B5EF4-FFF2-40B4-BE49-F238E27FC236}">
                <a16:creationId xmlns:a16="http://schemas.microsoft.com/office/drawing/2014/main" id="{E4FC7CDD-073E-399E-79DF-0EF53F414CEB}"/>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5" name="TextBox 24">
            <a:extLst>
              <a:ext uri="{FF2B5EF4-FFF2-40B4-BE49-F238E27FC236}">
                <a16:creationId xmlns:a16="http://schemas.microsoft.com/office/drawing/2014/main" id="{2C855A2C-0FE7-BBD3-DE3D-0AAF686D3BA5}"/>
              </a:ext>
            </a:extLst>
          </p:cNvPr>
          <p:cNvSpPr txBox="1"/>
          <p:nvPr/>
        </p:nvSpPr>
        <p:spPr>
          <a:xfrm>
            <a:off x="432000" y="4895012"/>
            <a:ext cx="10678925" cy="1384995"/>
          </a:xfrm>
          <a:prstGeom prst="rect">
            <a:avLst/>
          </a:prstGeom>
          <a:noFill/>
        </p:spPr>
        <p:txBody>
          <a:bodyPr wrap="square" rtlCol="0">
            <a:spAutoFit/>
          </a:bodyPr>
          <a:lstStyle/>
          <a:p>
            <a:pPr algn="l"/>
            <a:r>
              <a:rPr lang="en-US" sz="1400" b="0" i="0" dirty="0">
                <a:solidFill>
                  <a:srgbClr val="374151"/>
                </a:solidFill>
                <a:effectLst/>
                <a:latin typeface="Söhne"/>
              </a:rPr>
              <a:t>In the Indian Financial </a:t>
            </a:r>
            <a:r>
              <a:rPr lang="en-US" sz="1400" dirty="0">
                <a:solidFill>
                  <a:srgbClr val="374151"/>
                </a:solidFill>
                <a:latin typeface="Söhne"/>
              </a:rPr>
              <a:t>Company</a:t>
            </a:r>
            <a:r>
              <a:rPr lang="en-US" sz="1400" b="0" i="0" dirty="0">
                <a:solidFill>
                  <a:srgbClr val="374151"/>
                </a:solidFill>
                <a:effectLst/>
                <a:latin typeface="Söhne"/>
              </a:rPr>
              <a:t>, Jio Finance faces competition from several major players. Some of the other key competitors include:</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1" dirty="0">
                <a:solidFill>
                  <a:srgbClr val="374151"/>
                </a:solidFill>
                <a:latin typeface="Söhne"/>
              </a:rPr>
              <a:t>Max Financial: </a:t>
            </a:r>
            <a:r>
              <a:rPr lang="en-US" sz="1400" b="0" i="0" dirty="0">
                <a:solidFill>
                  <a:srgbClr val="374151"/>
                </a:solidFill>
                <a:effectLst/>
                <a:latin typeface="Söhne"/>
              </a:rPr>
              <a:t>A diversified financial services leader specializing in insurance and wealth management.</a:t>
            </a:r>
          </a:p>
          <a:p>
            <a:pPr algn="l">
              <a:buFont typeface="+mj-lt"/>
              <a:buAutoNum type="arabicPeriod"/>
            </a:pPr>
            <a:r>
              <a:rPr lang="en-US" sz="1400" b="1" i="0" dirty="0">
                <a:solidFill>
                  <a:srgbClr val="374151"/>
                </a:solidFill>
                <a:effectLst/>
                <a:latin typeface="Söhne"/>
              </a:rPr>
              <a:t>360 One WAM: </a:t>
            </a:r>
            <a:r>
              <a:rPr lang="en-US" sz="1400" b="0" i="0" dirty="0">
                <a:solidFill>
                  <a:srgbClr val="374151"/>
                </a:solidFill>
                <a:effectLst/>
                <a:latin typeface="Söhne"/>
              </a:rPr>
              <a:t>Innovative asset management company using technology to provide personalized investment solutions.</a:t>
            </a:r>
          </a:p>
          <a:p>
            <a:pPr algn="l">
              <a:buFont typeface="+mj-lt"/>
              <a:buAutoNum type="arabicPeriod"/>
            </a:pPr>
            <a:r>
              <a:rPr lang="en-US" sz="1400" b="1" i="0" dirty="0" err="1">
                <a:solidFill>
                  <a:srgbClr val="374151"/>
                </a:solidFill>
                <a:effectLst/>
                <a:latin typeface="Söhne"/>
              </a:rPr>
              <a:t>Nuvama</a:t>
            </a:r>
            <a:r>
              <a:rPr lang="en-US" sz="1400" b="1" i="0" dirty="0">
                <a:solidFill>
                  <a:srgbClr val="374151"/>
                </a:solidFill>
                <a:effectLst/>
                <a:latin typeface="Söhne"/>
              </a:rPr>
              <a:t> Wealth</a:t>
            </a:r>
            <a:r>
              <a:rPr lang="en-US" sz="1400" b="0" i="0" dirty="0">
                <a:solidFill>
                  <a:srgbClr val="374151"/>
                </a:solidFill>
                <a:effectLst/>
                <a:latin typeface="Söhne"/>
              </a:rPr>
              <a:t>: Tailored financial planning services for individuals and businesses</a:t>
            </a:r>
            <a:r>
              <a:rPr lang="en-US" sz="1400" dirty="0">
                <a:solidFill>
                  <a:srgbClr val="374151"/>
                </a:solidFill>
                <a:latin typeface="Söhne"/>
              </a:rPr>
              <a:t>.</a:t>
            </a:r>
            <a:endParaRPr lang="en-US" sz="1400" b="0" i="0" dirty="0">
              <a:solidFill>
                <a:srgbClr val="374151"/>
              </a:solidFill>
              <a:effectLst/>
              <a:latin typeface="Söhne"/>
            </a:endParaRPr>
          </a:p>
          <a:p>
            <a:pPr algn="l">
              <a:buFont typeface="+mj-lt"/>
              <a:buAutoNum type="arabicPeriod"/>
            </a:pPr>
            <a:r>
              <a:rPr lang="en-US" sz="1400" b="1" i="0" dirty="0" err="1">
                <a:solidFill>
                  <a:srgbClr val="374151"/>
                </a:solidFill>
                <a:effectLst/>
                <a:latin typeface="Söhne"/>
              </a:rPr>
              <a:t>KFin</a:t>
            </a:r>
            <a:r>
              <a:rPr lang="en-US" sz="1400" b="1" i="0" dirty="0">
                <a:solidFill>
                  <a:srgbClr val="374151"/>
                </a:solidFill>
                <a:effectLst/>
                <a:latin typeface="Söhne"/>
              </a:rPr>
              <a:t> Tech</a:t>
            </a:r>
            <a:r>
              <a:rPr lang="en-US" sz="1400" b="0" i="0" dirty="0">
                <a:solidFill>
                  <a:srgbClr val="374151"/>
                </a:solidFill>
                <a:effectLst/>
                <a:latin typeface="Söhne"/>
              </a:rPr>
              <a:t>: Trusted fintech provider for investor services and corporate actions.</a:t>
            </a:r>
          </a:p>
        </p:txBody>
      </p:sp>
      <p:pic>
        <p:nvPicPr>
          <p:cNvPr id="5" name="Picture 4">
            <a:extLst>
              <a:ext uri="{FF2B5EF4-FFF2-40B4-BE49-F238E27FC236}">
                <a16:creationId xmlns:a16="http://schemas.microsoft.com/office/drawing/2014/main" id="{975BEFFF-33F1-C5D9-0F5F-3AABCA486A4E}"/>
              </a:ext>
            </a:extLst>
          </p:cNvPr>
          <p:cNvPicPr>
            <a:picLocks noChangeAspect="1"/>
          </p:cNvPicPr>
          <p:nvPr/>
        </p:nvPicPr>
        <p:blipFill rotWithShape="1">
          <a:blip r:embed="rId2"/>
          <a:srcRect t="32912"/>
          <a:stretch/>
        </p:blipFill>
        <p:spPr>
          <a:xfrm>
            <a:off x="507457" y="2204638"/>
            <a:ext cx="5178723" cy="2301055"/>
          </a:xfrm>
          <a:prstGeom prst="rect">
            <a:avLst/>
          </a:prstGeom>
        </p:spPr>
      </p:pic>
      <p:pic>
        <p:nvPicPr>
          <p:cNvPr id="10" name="Picture 9">
            <a:extLst>
              <a:ext uri="{FF2B5EF4-FFF2-40B4-BE49-F238E27FC236}">
                <a16:creationId xmlns:a16="http://schemas.microsoft.com/office/drawing/2014/main" id="{0E7C2516-A155-71CD-4625-AB23ED52313B}"/>
              </a:ext>
            </a:extLst>
          </p:cNvPr>
          <p:cNvPicPr>
            <a:picLocks noChangeAspect="1"/>
          </p:cNvPicPr>
          <p:nvPr/>
        </p:nvPicPr>
        <p:blipFill>
          <a:blip r:embed="rId3"/>
          <a:stretch>
            <a:fillRect/>
          </a:stretch>
        </p:blipFill>
        <p:spPr>
          <a:xfrm>
            <a:off x="5925753" y="2231557"/>
            <a:ext cx="5178720" cy="2301055"/>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785A5-7417-5DE7-99A5-0AF9A26EA13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89EF7AAB-B1DB-9C93-415C-64108820266A}"/>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CB9656A-4EFE-B02B-C379-0C39E24D0008}"/>
              </a:ext>
            </a:extLst>
          </p:cNvPr>
          <p:cNvSpPr>
            <a:spLocks noGrp="1"/>
          </p:cNvSpPr>
          <p:nvPr>
            <p:ph type="title"/>
          </p:nvPr>
        </p:nvSpPr>
        <p:spPr/>
        <p:txBody>
          <a:bodyPr/>
          <a:lstStyle/>
          <a:p>
            <a:r>
              <a:rPr lang="en-US" dirty="0"/>
              <a:t>COMPETITOR  ANALYSIS</a:t>
            </a:r>
          </a:p>
        </p:txBody>
      </p:sp>
      <p:sp>
        <p:nvSpPr>
          <p:cNvPr id="8" name="Slide Number Placeholder 7">
            <a:extLst>
              <a:ext uri="{FF2B5EF4-FFF2-40B4-BE49-F238E27FC236}">
                <a16:creationId xmlns:a16="http://schemas.microsoft.com/office/drawing/2014/main" id="{1CE466C3-23DA-99A2-2A0C-29DF1104BBF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11</a:t>
            </a:fld>
            <a:endParaRPr lang="en-US" dirty="0"/>
          </a:p>
        </p:txBody>
      </p:sp>
      <p:sp>
        <p:nvSpPr>
          <p:cNvPr id="9" name="Rectangle 8">
            <a:extLst>
              <a:ext uri="{FF2B5EF4-FFF2-40B4-BE49-F238E27FC236}">
                <a16:creationId xmlns:a16="http://schemas.microsoft.com/office/drawing/2014/main" id="{1D90C2F9-44EC-23A5-CDE5-DE09415EF980}"/>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aphicFrame>
        <p:nvGraphicFramePr>
          <p:cNvPr id="17" name="Table 16">
            <a:extLst>
              <a:ext uri="{FF2B5EF4-FFF2-40B4-BE49-F238E27FC236}">
                <a16:creationId xmlns:a16="http://schemas.microsoft.com/office/drawing/2014/main" id="{A36E8227-7641-D91F-92CF-76082352898D}"/>
              </a:ext>
            </a:extLst>
          </p:cNvPr>
          <p:cNvGraphicFramePr>
            <a:graphicFrameLocks noGrp="1"/>
          </p:cNvGraphicFramePr>
          <p:nvPr>
            <p:extLst>
              <p:ext uri="{D42A27DB-BD31-4B8C-83A1-F6EECF244321}">
                <p14:modId xmlns:p14="http://schemas.microsoft.com/office/powerpoint/2010/main" val="268834051"/>
              </p:ext>
            </p:extLst>
          </p:nvPr>
        </p:nvGraphicFramePr>
        <p:xfrm>
          <a:off x="432000" y="1702434"/>
          <a:ext cx="11328000" cy="1831342"/>
        </p:xfrm>
        <a:graphic>
          <a:graphicData uri="http://schemas.openxmlformats.org/drawingml/2006/table">
            <a:tbl>
              <a:tblPr/>
              <a:tblGrid>
                <a:gridCol w="1888000">
                  <a:extLst>
                    <a:ext uri="{9D8B030D-6E8A-4147-A177-3AD203B41FA5}">
                      <a16:colId xmlns:a16="http://schemas.microsoft.com/office/drawing/2014/main" val="3527143578"/>
                    </a:ext>
                  </a:extLst>
                </a:gridCol>
                <a:gridCol w="1888000">
                  <a:extLst>
                    <a:ext uri="{9D8B030D-6E8A-4147-A177-3AD203B41FA5}">
                      <a16:colId xmlns:a16="http://schemas.microsoft.com/office/drawing/2014/main" val="1854831444"/>
                    </a:ext>
                  </a:extLst>
                </a:gridCol>
                <a:gridCol w="1888000">
                  <a:extLst>
                    <a:ext uri="{9D8B030D-6E8A-4147-A177-3AD203B41FA5}">
                      <a16:colId xmlns:a16="http://schemas.microsoft.com/office/drawing/2014/main" val="1604825397"/>
                    </a:ext>
                  </a:extLst>
                </a:gridCol>
                <a:gridCol w="1888000">
                  <a:extLst>
                    <a:ext uri="{9D8B030D-6E8A-4147-A177-3AD203B41FA5}">
                      <a16:colId xmlns:a16="http://schemas.microsoft.com/office/drawing/2014/main" val="4136449174"/>
                    </a:ext>
                  </a:extLst>
                </a:gridCol>
                <a:gridCol w="1888000">
                  <a:extLst>
                    <a:ext uri="{9D8B030D-6E8A-4147-A177-3AD203B41FA5}">
                      <a16:colId xmlns:a16="http://schemas.microsoft.com/office/drawing/2014/main" val="3706712633"/>
                    </a:ext>
                  </a:extLst>
                </a:gridCol>
                <a:gridCol w="1888000">
                  <a:extLst>
                    <a:ext uri="{9D8B030D-6E8A-4147-A177-3AD203B41FA5}">
                      <a16:colId xmlns:a16="http://schemas.microsoft.com/office/drawing/2014/main" val="2471690623"/>
                    </a:ext>
                  </a:extLst>
                </a:gridCol>
              </a:tblGrid>
              <a:tr h="502142">
                <a:tc>
                  <a:txBody>
                    <a:bodyPr/>
                    <a:lstStyle/>
                    <a:p>
                      <a:pPr algn="ctr"/>
                      <a:r>
                        <a:rPr lang="en-IN" sz="1400" b="1">
                          <a:effectLst/>
                          <a:latin typeface="arial" panose="020B0604020202020204" pitchFamily="34" charset="0"/>
                        </a:rPr>
                        <a:t>Name</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tc>
                  <a:txBody>
                    <a:bodyPr/>
                    <a:lstStyle/>
                    <a:p>
                      <a:pPr algn="ctr"/>
                      <a:r>
                        <a:rPr lang="en-IN" sz="1400" b="1">
                          <a:effectLst/>
                          <a:latin typeface="arial" panose="020B0604020202020204" pitchFamily="34" charset="0"/>
                        </a:rPr>
                        <a:t>Last Price</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tc>
                  <a:txBody>
                    <a:bodyPr/>
                    <a:lstStyle/>
                    <a:p>
                      <a:pPr algn="ctr"/>
                      <a:r>
                        <a:rPr lang="en-IN" sz="1400" b="1" dirty="0">
                          <a:effectLst/>
                          <a:latin typeface="arial" panose="020B0604020202020204" pitchFamily="34" charset="0"/>
                        </a:rPr>
                        <a:t>Market Cap.</a:t>
                      </a:r>
                      <a:br>
                        <a:rPr lang="en-IN" sz="1400" b="1" dirty="0">
                          <a:effectLst/>
                          <a:latin typeface="arial" panose="020B0604020202020204" pitchFamily="34" charset="0"/>
                        </a:rPr>
                      </a:br>
                      <a:r>
                        <a:rPr lang="en-IN" sz="1400" b="1" dirty="0">
                          <a:effectLst/>
                          <a:latin typeface="arial" panose="020B0604020202020204" pitchFamily="34" charset="0"/>
                        </a:rPr>
                        <a:t>(Rs. cr.)</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tc>
                  <a:txBody>
                    <a:bodyPr/>
                    <a:lstStyle/>
                    <a:p>
                      <a:pPr algn="ctr"/>
                      <a:r>
                        <a:rPr lang="en-IN" sz="1400" b="1">
                          <a:effectLst/>
                          <a:latin typeface="arial" panose="020B0604020202020204" pitchFamily="34" charset="0"/>
                        </a:rPr>
                        <a:t>Sales</a:t>
                      </a:r>
                      <a:br>
                        <a:rPr lang="en-IN" sz="1400" b="1">
                          <a:effectLst/>
                          <a:latin typeface="arial" panose="020B0604020202020204" pitchFamily="34" charset="0"/>
                        </a:rPr>
                      </a:br>
                      <a:r>
                        <a:rPr lang="en-IN" sz="1400" b="1">
                          <a:effectLst/>
                          <a:latin typeface="arial" panose="020B0604020202020204" pitchFamily="34" charset="0"/>
                        </a:rPr>
                        <a:t>Turnover</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tc>
                  <a:txBody>
                    <a:bodyPr/>
                    <a:lstStyle/>
                    <a:p>
                      <a:pPr algn="ctr"/>
                      <a:r>
                        <a:rPr lang="en-IN" sz="1400" b="1" dirty="0">
                          <a:effectLst/>
                          <a:latin typeface="arial" panose="020B0604020202020204" pitchFamily="34" charset="0"/>
                        </a:rPr>
                        <a:t>Net Profit</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tc>
                  <a:txBody>
                    <a:bodyPr/>
                    <a:lstStyle/>
                    <a:p>
                      <a:pPr algn="ctr"/>
                      <a:r>
                        <a:rPr lang="en-IN" sz="1400" b="1">
                          <a:effectLst/>
                          <a:latin typeface="arial" panose="020B0604020202020204" pitchFamily="34" charset="0"/>
                        </a:rPr>
                        <a:t>Total Assets</a:t>
                      </a:r>
                    </a:p>
                  </a:txBody>
                  <a:tcPr marL="22860" marR="22860" marT="15240" marB="152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BEF"/>
                    </a:solidFill>
                  </a:tcPr>
                </a:tc>
                <a:extLst>
                  <a:ext uri="{0D108BD9-81ED-4DB2-BD59-A6C34878D82A}">
                    <a16:rowId xmlns:a16="http://schemas.microsoft.com/office/drawing/2014/main" val="1202087844"/>
                  </a:ext>
                </a:extLst>
              </a:tr>
              <a:tr h="265840">
                <a:tc>
                  <a:txBody>
                    <a:bodyPr/>
                    <a:lstStyle/>
                    <a:p>
                      <a:pPr algn="ctr"/>
                      <a:r>
                        <a:rPr lang="en-IN" sz="1400" b="1" u="none" strike="noStrike">
                          <a:solidFill>
                            <a:schemeClr val="tx1"/>
                          </a:solidFill>
                          <a:effectLst/>
                          <a:latin typeface="Lato" panose="020F0502020204030203" pitchFamily="34" charset="0"/>
                          <a:hlinkClick r:id="rId2">
                            <a:extLst>
                              <a:ext uri="{A12FA001-AC4F-418D-AE19-62706E023703}">
                                <ahyp:hlinkClr xmlns:ahyp="http://schemas.microsoft.com/office/drawing/2018/hyperlinkcolor" val="tx"/>
                              </a:ext>
                            </a:extLst>
                          </a:hlinkClick>
                        </a:rPr>
                        <a:t>Jio Financial</a:t>
                      </a:r>
                      <a:endParaRPr lang="en-IN" sz="1400" b="1">
                        <a:solidFill>
                          <a:schemeClr val="tx1"/>
                        </a:solidFill>
                        <a:effectLst/>
                        <a:latin typeface="arial" panose="020B060402020202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b="1">
                          <a:effectLst/>
                          <a:latin typeface="arial" panose="020B0604020202020204" pitchFamily="34" charset="0"/>
                        </a:rPr>
                        <a:t>272.75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b="1" dirty="0">
                          <a:effectLst/>
                          <a:latin typeface="arial" panose="020B0604020202020204" pitchFamily="34" charset="0"/>
                        </a:rPr>
                        <a:t>173,285.83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b="1">
                          <a:effectLst/>
                          <a:latin typeface="arial" panose="020B0604020202020204" pitchFamily="34" charset="0"/>
                        </a:rPr>
                        <a:t>41.63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b="1">
                          <a:effectLst/>
                          <a:latin typeface="arial" panose="020B0604020202020204" pitchFamily="34" charset="0"/>
                        </a:rPr>
                        <a:t>31.25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b="1">
                          <a:effectLst/>
                          <a:latin typeface="arial" panose="020B0604020202020204" pitchFamily="34" charset="0"/>
                        </a:rPr>
                        <a:t>24,797.02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7954267"/>
                  </a:ext>
                </a:extLst>
              </a:tr>
              <a:tr h="265840">
                <a:tc>
                  <a:txBody>
                    <a:bodyPr/>
                    <a:lstStyle/>
                    <a:p>
                      <a:pPr algn="ctr"/>
                      <a:r>
                        <a:rPr lang="en-IN" sz="1400" u="none" strike="noStrike">
                          <a:solidFill>
                            <a:schemeClr val="tx1"/>
                          </a:solidFill>
                          <a:effectLst/>
                          <a:latin typeface="Lato" panose="020F0502020204030203" pitchFamily="34" charset="0"/>
                          <a:hlinkClick r:id="rId3">
                            <a:extLst>
                              <a:ext uri="{A12FA001-AC4F-418D-AE19-62706E023703}">
                                <ahyp:hlinkClr xmlns:ahyp="http://schemas.microsoft.com/office/drawing/2018/hyperlinkcolor" val="tx"/>
                              </a:ext>
                            </a:extLst>
                          </a:hlinkClick>
                        </a:rPr>
                        <a:t>Max Financial</a:t>
                      </a:r>
                      <a:endParaRPr lang="en-IN" sz="1400">
                        <a:solidFill>
                          <a:schemeClr val="tx1"/>
                        </a:solidFill>
                        <a:effectLst/>
                        <a:latin typeface="arial" panose="020B060402020202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979.25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33,795.36</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57.81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13.88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6,763.41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18332263"/>
                  </a:ext>
                </a:extLst>
              </a:tr>
              <a:tr h="265840">
                <a:tc>
                  <a:txBody>
                    <a:bodyPr/>
                    <a:lstStyle/>
                    <a:p>
                      <a:pPr algn="ctr"/>
                      <a:r>
                        <a:rPr lang="en-IN" sz="1400" u="none" strike="noStrike">
                          <a:solidFill>
                            <a:schemeClr val="tx1"/>
                          </a:solidFill>
                          <a:effectLst/>
                          <a:latin typeface="Lato" panose="020F0502020204030203" pitchFamily="34" charset="0"/>
                          <a:hlinkClick r:id="rId4">
                            <a:extLst>
                              <a:ext uri="{A12FA001-AC4F-418D-AE19-62706E023703}">
                                <ahyp:hlinkClr xmlns:ahyp="http://schemas.microsoft.com/office/drawing/2018/hyperlinkcolor" val="tx"/>
                              </a:ext>
                            </a:extLst>
                          </a:hlinkClick>
                        </a:rPr>
                        <a:t>360 ONE WAM</a:t>
                      </a:r>
                      <a:endParaRPr lang="en-IN" sz="1400">
                        <a:solidFill>
                          <a:schemeClr val="tx1"/>
                        </a:solidFill>
                        <a:effectLst/>
                        <a:latin typeface="arial" panose="020B060402020202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691.70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24,800.64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111.97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495.85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3,584.15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276936"/>
                  </a:ext>
                </a:extLst>
              </a:tr>
              <a:tr h="265840">
                <a:tc>
                  <a:txBody>
                    <a:bodyPr/>
                    <a:lstStyle/>
                    <a:p>
                      <a:pPr algn="ctr"/>
                      <a:r>
                        <a:rPr lang="en-IN" sz="1400" u="none" strike="noStrike">
                          <a:solidFill>
                            <a:schemeClr val="tx1"/>
                          </a:solidFill>
                          <a:effectLst/>
                          <a:latin typeface="Lato" panose="020F0502020204030203" pitchFamily="34" charset="0"/>
                          <a:hlinkClick r:id="rId5">
                            <a:extLst>
                              <a:ext uri="{A12FA001-AC4F-418D-AE19-62706E023703}">
                                <ahyp:hlinkClr xmlns:ahyp="http://schemas.microsoft.com/office/drawing/2018/hyperlinkcolor" val="tx"/>
                              </a:ext>
                            </a:extLst>
                          </a:hlinkClick>
                        </a:rPr>
                        <a:t>Nuvama Wealth</a:t>
                      </a:r>
                      <a:endParaRPr lang="en-IN" sz="1400">
                        <a:solidFill>
                          <a:schemeClr val="tx1"/>
                        </a:solidFill>
                        <a:effectLst/>
                        <a:latin typeface="arial" panose="020B060402020202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3,410.55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12,016.51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350.47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6.30</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1,942.07</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43365350"/>
                  </a:ext>
                </a:extLst>
              </a:tr>
              <a:tr h="265840">
                <a:tc>
                  <a:txBody>
                    <a:bodyPr/>
                    <a:lstStyle/>
                    <a:p>
                      <a:pPr algn="ctr"/>
                      <a:r>
                        <a:rPr lang="en-IN" sz="1400" u="none" strike="noStrike" dirty="0" err="1">
                          <a:solidFill>
                            <a:schemeClr val="tx1"/>
                          </a:solidFill>
                          <a:effectLst/>
                          <a:latin typeface="Lato" panose="020F0502020204030203" pitchFamily="34" charset="0"/>
                          <a:hlinkClick r:id="rId6">
                            <a:extLst>
                              <a:ext uri="{A12FA001-AC4F-418D-AE19-62706E023703}">
                                <ahyp:hlinkClr xmlns:ahyp="http://schemas.microsoft.com/office/drawing/2018/hyperlinkcolor" val="tx"/>
                              </a:ext>
                            </a:extLst>
                          </a:hlinkClick>
                        </a:rPr>
                        <a:t>KFin</a:t>
                      </a:r>
                      <a:r>
                        <a:rPr lang="en-IN" sz="1400" u="none" strike="noStrike" dirty="0">
                          <a:solidFill>
                            <a:schemeClr val="tx1"/>
                          </a:solidFill>
                          <a:effectLst/>
                          <a:latin typeface="Lato" panose="020F0502020204030203" pitchFamily="34" charset="0"/>
                          <a:hlinkClick r:id="rId6">
                            <a:extLst>
                              <a:ext uri="{A12FA001-AC4F-418D-AE19-62706E023703}">
                                <ahyp:hlinkClr xmlns:ahyp="http://schemas.microsoft.com/office/drawing/2018/hyperlinkcolor" val="tx"/>
                              </a:ext>
                            </a:extLst>
                          </a:hlinkClick>
                        </a:rPr>
                        <a:t> Tech</a:t>
                      </a:r>
                      <a:endParaRPr lang="en-IN" sz="1400" dirty="0">
                        <a:solidFill>
                          <a:schemeClr val="tx1"/>
                        </a:solidFill>
                        <a:effectLst/>
                        <a:latin typeface="arial" panose="020B0604020202020204" pitchFamily="34"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621.25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a:effectLst/>
                          <a:latin typeface="arial" panose="020B0604020202020204" pitchFamily="34" charset="0"/>
                        </a:rPr>
                        <a:t>10,605.15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696.45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196.25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IN" sz="1400" dirty="0">
                          <a:effectLst/>
                          <a:latin typeface="arial" panose="020B0604020202020204" pitchFamily="34" charset="0"/>
                        </a:rPr>
                        <a:t>1,001.71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46372506"/>
                  </a:ext>
                </a:extLst>
              </a:tr>
            </a:tbl>
          </a:graphicData>
        </a:graphic>
      </p:graphicFrame>
    </p:spTree>
    <p:extLst>
      <p:ext uri="{BB962C8B-B14F-4D97-AF65-F5344CB8AC3E}">
        <p14:creationId xmlns:p14="http://schemas.microsoft.com/office/powerpoint/2010/main" val="261809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E5689CA-0926-F3AD-9241-A616ABB0CEDA}"/>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 y="0"/>
            <a:ext cx="12192001"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576411"/>
            <a:ext cx="3733800" cy="1013684"/>
          </a:xfrm>
          <a:solidFill>
            <a:schemeClr val="bg1">
              <a:alpha val="0"/>
            </a:schemeClr>
          </a:solidFill>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79252F-440B-F999-7F20-A5E3DBC45D6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6058" y="108418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34" y="1191912"/>
            <a:ext cx="6641900" cy="1124345"/>
          </a:xfrm>
        </p:spPr>
        <p:txBody>
          <a:bodyPr/>
          <a:lstStyle/>
          <a:p>
            <a:r>
              <a:rPr lang="en-US" dirty="0"/>
              <a:t>Agenda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471" y="2316257"/>
            <a:ext cx="6641626" cy="590155"/>
          </a:xfrm>
        </p:spPr>
        <p:txBody>
          <a:bodyPr/>
          <a:lstStyle/>
          <a:p>
            <a:r>
              <a:rPr lang="en-US" dirty="0"/>
              <a:t>EPL LIMITED PRESENTATION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88000" y="3185674"/>
            <a:ext cx="5472000" cy="3146958"/>
          </a:xfrm>
        </p:spPr>
        <p:txBody>
          <a:bodyPr/>
          <a:lstStyle/>
          <a:p>
            <a:r>
              <a:rPr lang="en-US" dirty="0"/>
              <a:t>Company Overview</a:t>
            </a:r>
          </a:p>
          <a:p>
            <a:r>
              <a:rPr lang="en-US" dirty="0"/>
              <a:t>Company Leadership and Products</a:t>
            </a:r>
          </a:p>
          <a:p>
            <a:r>
              <a:rPr lang="en-US" dirty="0"/>
              <a:t>Company Financial Performance</a:t>
            </a:r>
          </a:p>
          <a:p>
            <a:r>
              <a:rPr lang="en-US" dirty="0"/>
              <a:t>Stock Performance Analysis </a:t>
            </a:r>
          </a:p>
          <a:p>
            <a:r>
              <a:rPr lang="en-US" dirty="0"/>
              <a:t>Competitor Analysis</a:t>
            </a:r>
          </a:p>
          <a:p>
            <a:r>
              <a:rPr lang="en-US" dirty="0"/>
              <a:t>Conclusion</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5999" y="0"/>
            <a:ext cx="6096000" cy="6803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80588" y="1235723"/>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658253" y="204274"/>
            <a:ext cx="5539712" cy="985000"/>
          </a:xfrm>
        </p:spPr>
        <p:txBody>
          <a:bodyPr/>
          <a:lstStyle/>
          <a:p>
            <a:r>
              <a:rPr lang="en-US" sz="4800" dirty="0"/>
              <a:t>About  The  Company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998562" y="4151678"/>
            <a:ext cx="5193437" cy="1783265"/>
          </a:xfrm>
        </p:spPr>
        <p:txBody>
          <a:bodyPr/>
          <a:lstStyle/>
          <a:p>
            <a:pPr marL="285750" indent="-285750" algn="l">
              <a:buFont typeface="Arial" panose="020B0604020202020204" pitchFamily="34" charset="0"/>
              <a:buChar char="•"/>
            </a:pPr>
            <a:r>
              <a:rPr lang="en-US" sz="1400" b="0" i="0" dirty="0">
                <a:effectLst/>
                <a:latin typeface="Calibri" panose="020F0502020204030204" pitchFamily="34" charset="0"/>
                <a:cs typeface="Calibri" panose="020F0502020204030204" pitchFamily="34" charset="0"/>
              </a:rPr>
              <a:t>Jio Financial Services Limited focuses mainly on crucial customer groups, reaching out to individuals and small businesses often untapped in urban, semi-urban, and rural areas of India. </a:t>
            </a:r>
          </a:p>
          <a:p>
            <a:pPr marL="285750" indent="-285750" algn="l">
              <a:buFont typeface="Arial" panose="020B0604020202020204" pitchFamily="34" charset="0"/>
              <a:buChar char="•"/>
            </a:pPr>
            <a:r>
              <a:rPr lang="en-US" sz="1400" b="0" i="0" dirty="0">
                <a:effectLst/>
                <a:latin typeface="Calibri" panose="020F0502020204030204" pitchFamily="34" charset="0"/>
                <a:cs typeface="Calibri" panose="020F0502020204030204" pitchFamily="34" charset="0"/>
              </a:rPr>
              <a:t>Their goal is to provide easy-to-use, transparent financial products that cater to the rapidly evolving financial needs of India.</a:t>
            </a:r>
            <a:endParaRPr lang="en-US" sz="1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5" name="Content Placeholder 3">
            <a:extLst>
              <a:ext uri="{FF2B5EF4-FFF2-40B4-BE49-F238E27FC236}">
                <a16:creationId xmlns:a16="http://schemas.microsoft.com/office/drawing/2014/main" id="{FDD2F895-D8DB-A3D8-263F-2A9809452636}"/>
              </a:ext>
            </a:extLst>
          </p:cNvPr>
          <p:cNvSpPr txBox="1">
            <a:spLocks/>
          </p:cNvSpPr>
          <p:nvPr/>
        </p:nvSpPr>
        <p:spPr>
          <a:xfrm>
            <a:off x="263022" y="204274"/>
            <a:ext cx="5744201" cy="5962799"/>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1" i="0" dirty="0">
                <a:effectLst/>
                <a:latin typeface="Söhne"/>
              </a:rPr>
              <a:t>Company Profile:</a:t>
            </a:r>
            <a:br>
              <a:rPr lang="en-US" sz="1400" b="1" i="0" dirty="0">
                <a:effectLst/>
                <a:latin typeface="Söhne"/>
              </a:rPr>
            </a:br>
            <a:endParaRPr lang="en-US" sz="1400" b="1" i="0" dirty="0">
              <a:effectLst/>
              <a:latin typeface="Söhne"/>
            </a:endParaRPr>
          </a:p>
          <a:p>
            <a:pPr algn="l">
              <a:buFont typeface="+mj-lt"/>
              <a:buAutoNum type="arabicPeriod"/>
            </a:pPr>
            <a:r>
              <a:rPr lang="en-US" sz="1400" b="1" i="0" dirty="0">
                <a:solidFill>
                  <a:srgbClr val="374151"/>
                </a:solidFill>
                <a:effectLst/>
                <a:latin typeface="Söhne"/>
              </a:rPr>
              <a:t>History and Evolution</a:t>
            </a:r>
            <a:r>
              <a:rPr lang="en-US" sz="1400" b="0" i="0" dirty="0">
                <a:solidFill>
                  <a:srgbClr val="374151"/>
                </a:solidFill>
                <a:effectLst/>
                <a:latin typeface="Söhne"/>
              </a:rPr>
              <a:t>:</a:t>
            </a:r>
          </a:p>
          <a:p>
            <a:pPr marL="742950" lvl="1" indent="-285750" algn="l">
              <a:buFont typeface="+mj-lt"/>
              <a:buAutoNum type="arabicPeriod"/>
            </a:pPr>
            <a:r>
              <a:rPr lang="en-US" sz="1400" b="0" i="0" dirty="0">
                <a:effectLst/>
                <a:latin typeface="JioType"/>
              </a:rPr>
              <a:t>Jio Financial Services Ltd. was originally incorporated as Reliance Strategic Investments Private Limited on July 22, 1999, under the Companies Act 1956. </a:t>
            </a:r>
          </a:p>
          <a:p>
            <a:pPr marL="742950" lvl="1" indent="-285750" algn="l">
              <a:buFont typeface="+mj-lt"/>
              <a:buAutoNum type="arabicPeriod"/>
            </a:pPr>
            <a:r>
              <a:rPr lang="en-US" sz="1400" b="0" i="0" dirty="0">
                <a:effectLst/>
                <a:latin typeface="JioType"/>
              </a:rPr>
              <a:t>Subsequently, the name of the Company was changed to Reliance Strategic Investments Limited and a fresh certificate of incorporation was issued on January 14, 2002. </a:t>
            </a:r>
          </a:p>
          <a:p>
            <a:pPr marL="742950" lvl="1" indent="-285750" algn="l">
              <a:buFont typeface="+mj-lt"/>
              <a:buAutoNum type="arabicPeriod"/>
            </a:pPr>
            <a:r>
              <a:rPr lang="en-US" sz="1400" b="0" i="0" dirty="0">
                <a:effectLst/>
                <a:latin typeface="JioType"/>
              </a:rPr>
              <a:t>The name of the Company was further changed to ‘Jio Financial Services Limited’ and a fresh certificate of incorporation was issued on July 25, 2023.</a:t>
            </a:r>
            <a:br>
              <a:rPr lang="en-US" sz="1400" b="0" i="0" dirty="0">
                <a:effectLst/>
                <a:latin typeface="JioType"/>
              </a:rPr>
            </a:br>
            <a:endParaRPr lang="en-US" sz="1400" b="0" i="0" dirty="0">
              <a:effectLst/>
              <a:latin typeface="JioType"/>
            </a:endParaRPr>
          </a:p>
          <a:p>
            <a:pPr algn="l">
              <a:buFont typeface="+mj-lt"/>
              <a:buAutoNum type="arabicPeriod"/>
            </a:pPr>
            <a:r>
              <a:rPr lang="en-US" sz="1400" b="1" i="0" dirty="0">
                <a:solidFill>
                  <a:srgbClr val="374151"/>
                </a:solidFill>
                <a:effectLst/>
                <a:latin typeface="Söhne"/>
              </a:rPr>
              <a:t>Product Range</a:t>
            </a:r>
            <a:r>
              <a:rPr lang="en-US" sz="1400" b="0" i="0" dirty="0">
                <a:solidFill>
                  <a:srgbClr val="374151"/>
                </a:solidFill>
                <a:effectLst/>
                <a:latin typeface="Söhne"/>
              </a:rPr>
              <a:t>:</a:t>
            </a:r>
            <a:br>
              <a:rPr lang="en-US" sz="1400" b="0" i="0" dirty="0">
                <a:solidFill>
                  <a:srgbClr val="374151"/>
                </a:solidFill>
                <a:effectLst/>
                <a:latin typeface="Söhne"/>
              </a:rPr>
            </a:br>
            <a:r>
              <a:rPr lang="en-US" sz="1400" b="0" i="0" dirty="0">
                <a:solidFill>
                  <a:srgbClr val="374151"/>
                </a:solidFill>
                <a:effectLst/>
                <a:latin typeface="Söhne"/>
              </a:rPr>
              <a:t>Jio Finance offerings </a:t>
            </a:r>
            <a:r>
              <a:rPr lang="en-US" sz="1400" dirty="0">
                <a:solidFill>
                  <a:srgbClr val="374151"/>
                </a:solidFill>
                <a:latin typeface="Söhne"/>
              </a:rPr>
              <a:t>includes financial services like </a:t>
            </a:r>
            <a:r>
              <a:rPr lang="en-IN" sz="1400" b="1" dirty="0">
                <a:solidFill>
                  <a:srgbClr val="374151"/>
                </a:solidFill>
                <a:latin typeface="Söhne"/>
              </a:rPr>
              <a:t>Loan, Insurance Broking, Payments Banks, Payment Solution</a:t>
            </a:r>
            <a:br>
              <a:rPr lang="en-IN" sz="1400" b="1" dirty="0">
                <a:solidFill>
                  <a:srgbClr val="374151"/>
                </a:solidFill>
                <a:latin typeface="Söhne"/>
              </a:rPr>
            </a:br>
            <a:endParaRPr lang="en-US" sz="1400" b="0" i="0" dirty="0">
              <a:solidFill>
                <a:srgbClr val="374151"/>
              </a:solidFill>
              <a:effectLst/>
              <a:highlight>
                <a:srgbClr val="FFFF00"/>
              </a:highlight>
              <a:latin typeface="Söhne"/>
            </a:endParaRP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E2FE707-6EE6-E99A-C87A-11B2893BB778}"/>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lstStyle/>
          <a:p>
            <a:pPr algn="l"/>
            <a:r>
              <a:rPr lang="en-IN" dirty="0"/>
              <a:t>COMPANY  LEADERSHIP</a:t>
            </a:r>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6" name="Group 15">
            <a:extLst>
              <a:ext uri="{FF2B5EF4-FFF2-40B4-BE49-F238E27FC236}">
                <a16:creationId xmlns:a16="http://schemas.microsoft.com/office/drawing/2014/main" id="{C6DAF2FB-2C06-D76F-38DB-1DA8CC4163E2}"/>
              </a:ext>
            </a:extLst>
          </p:cNvPr>
          <p:cNvGrpSpPr/>
          <p:nvPr/>
        </p:nvGrpSpPr>
        <p:grpSpPr>
          <a:xfrm>
            <a:off x="648125" y="1323500"/>
            <a:ext cx="5231657" cy="2816155"/>
            <a:chOff x="495725" y="1467530"/>
            <a:chExt cx="5231657" cy="2816155"/>
          </a:xfrm>
        </p:grpSpPr>
        <p:sp>
          <p:nvSpPr>
            <p:cNvPr id="19" name="TextBox 18">
              <a:extLst>
                <a:ext uri="{FF2B5EF4-FFF2-40B4-BE49-F238E27FC236}">
                  <a16:creationId xmlns:a16="http://schemas.microsoft.com/office/drawing/2014/main" id="{4D0D9290-5171-41C2-378D-44DC9128860E}"/>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t>
              </a:r>
              <a:r>
                <a:rPr lang="en-IN" sz="1200" b="1" i="0" dirty="0" err="1">
                  <a:solidFill>
                    <a:srgbClr val="141414"/>
                  </a:solidFill>
                  <a:effectLst/>
                  <a:latin typeface="JioType"/>
                </a:rPr>
                <a:t>Kundapur</a:t>
              </a:r>
              <a:r>
                <a:rPr lang="en-IN" sz="1200" b="1" i="0" dirty="0">
                  <a:solidFill>
                    <a:srgbClr val="141414"/>
                  </a:solidFill>
                  <a:effectLst/>
                  <a:latin typeface="JioType"/>
                </a:rPr>
                <a:t> Vaman Kamath</a:t>
              </a:r>
            </a:p>
          </p:txBody>
        </p:sp>
        <p:sp>
          <p:nvSpPr>
            <p:cNvPr id="20" name="TextBox 19">
              <a:extLst>
                <a:ext uri="{FF2B5EF4-FFF2-40B4-BE49-F238E27FC236}">
                  <a16:creationId xmlns:a16="http://schemas.microsoft.com/office/drawing/2014/main" id="{AD4D0A99-0E1F-9822-D537-6CB91303D269}"/>
                </a:ext>
              </a:extLst>
            </p:cNvPr>
            <p:cNvSpPr txBox="1"/>
            <p:nvPr/>
          </p:nvSpPr>
          <p:spPr>
            <a:xfrm>
              <a:off x="495725" y="1606029"/>
              <a:ext cx="3259529" cy="246221"/>
            </a:xfrm>
            <a:prstGeom prst="rect">
              <a:avLst/>
            </a:prstGeom>
            <a:noFill/>
          </p:spPr>
          <p:txBody>
            <a:bodyPr wrap="square">
              <a:spAutoFit/>
            </a:bodyPr>
            <a:lstStyle/>
            <a:p>
              <a:r>
                <a:rPr lang="en-US" sz="1000" b="0" i="0" dirty="0">
                  <a:solidFill>
                    <a:srgbClr val="141414"/>
                  </a:solidFill>
                  <a:effectLst/>
                  <a:latin typeface="JioType"/>
                </a:rPr>
                <a:t>Independent Director and Non-executive chairman</a:t>
              </a:r>
              <a:endParaRPr lang="en-IN" sz="1000" dirty="0"/>
            </a:p>
          </p:txBody>
        </p:sp>
        <p:sp>
          <p:nvSpPr>
            <p:cNvPr id="21" name="TextBox 20">
              <a:extLst>
                <a:ext uri="{FF2B5EF4-FFF2-40B4-BE49-F238E27FC236}">
                  <a16:creationId xmlns:a16="http://schemas.microsoft.com/office/drawing/2014/main" id="{5E939E42-C2CB-402E-5CBB-F66B45C033D3}"/>
                </a:ext>
              </a:extLst>
            </p:cNvPr>
            <p:cNvSpPr txBox="1"/>
            <p:nvPr/>
          </p:nvSpPr>
          <p:spPr>
            <a:xfrm>
              <a:off x="495725" y="1852250"/>
              <a:ext cx="2984322" cy="2431435"/>
            </a:xfrm>
            <a:prstGeom prst="rect">
              <a:avLst/>
            </a:prstGeom>
            <a:noFill/>
          </p:spPr>
          <p:txBody>
            <a:bodyPr wrap="square">
              <a:spAutoFit/>
            </a:bodyPr>
            <a:lstStyle/>
            <a:p>
              <a:r>
                <a:rPr lang="en-US" sz="800" b="0" i="0" dirty="0">
                  <a:solidFill>
                    <a:srgbClr val="141414"/>
                  </a:solidFill>
                  <a:effectLst/>
                  <a:latin typeface="JioType"/>
                </a:rPr>
                <a:t>Mr. Kamath is an Indian banker having started his career in 1971 at ICICI. In 1988, he moved to the Asian Development Bank and spent several years in South East Asia before returning to the ICICI as its Managing Director and CEO in 1996 and post its merger into ICICI Bank, was Managing Director and CEO of ICICI Bank. Under his leadership, ICICI Bank transformed itself into a diversified, technology-driven financial services group across banking, insurance, and asset management in India with a global presence. He retired as Managing Director and CEO in 2009 and continued as the Chairman of ICICI Bank until 2015. Mr. Kamath has served as Chairman of Infosys. In 2015 he was appointed as the first President of the New Development Bank set up by the BRICS countries from where he retired in 2020. He is currently the Chairman of the National Bank for Financing Infrastructure and Development (</a:t>
              </a:r>
              <a:r>
                <a:rPr lang="en-US" sz="800" b="0" i="0" dirty="0" err="1">
                  <a:solidFill>
                    <a:srgbClr val="141414"/>
                  </a:solidFill>
                  <a:effectLst/>
                  <a:latin typeface="JioType"/>
                </a:rPr>
                <a:t>NaBFID</a:t>
              </a:r>
              <a:r>
                <a:rPr lang="en-US" sz="800" b="0" i="0" dirty="0">
                  <a:solidFill>
                    <a:srgbClr val="141414"/>
                  </a:solidFill>
                  <a:effectLst/>
                  <a:latin typeface="JioType"/>
                </a:rPr>
                <a:t>). Mr. Kamath was awarded the Padma Bhushan, one of India’s highest civilian </a:t>
              </a:r>
              <a:r>
                <a:rPr lang="en-US" sz="800" b="0" i="0" dirty="0" err="1">
                  <a:solidFill>
                    <a:srgbClr val="141414"/>
                  </a:solidFill>
                  <a:effectLst/>
                  <a:latin typeface="JioType"/>
                </a:rPr>
                <a:t>honours</a:t>
              </a:r>
              <a:r>
                <a:rPr lang="en-US" sz="800" b="0" i="0" dirty="0">
                  <a:solidFill>
                    <a:srgbClr val="141414"/>
                  </a:solidFill>
                  <a:effectLst/>
                  <a:latin typeface="JioType"/>
                </a:rPr>
                <a:t> in 2008. Mr. Kamath is a mechanical engineer and completed his Post-Graduation in Business Administration from the Indian Institute of Management, Ahmedabad.</a:t>
              </a:r>
              <a:endParaRPr lang="en-IN" sz="800" dirty="0"/>
            </a:p>
          </p:txBody>
        </p:sp>
        <p:pic>
          <p:nvPicPr>
            <p:cNvPr id="22" name="Picture 2" descr="image">
              <a:extLst>
                <a:ext uri="{FF2B5EF4-FFF2-40B4-BE49-F238E27FC236}">
                  <a16:creationId xmlns:a16="http://schemas.microsoft.com/office/drawing/2014/main" id="{6B7C8753-80BD-BB6D-CFCC-D5DF151AD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569" y="1608777"/>
              <a:ext cx="2255813" cy="225581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AutoShape 4" descr="Ms. Isha Ambani">
            <a:extLst>
              <a:ext uri="{FF2B5EF4-FFF2-40B4-BE49-F238E27FC236}">
                <a16:creationId xmlns:a16="http://schemas.microsoft.com/office/drawing/2014/main" id="{447785FE-EE70-93F3-EEC1-ABBBABEFC9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86EB7D41-F928-7E12-A088-2F75BCEDDC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B6B1F27D-23BB-5C38-A61A-E7ACCD4D6250}"/>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id="{85C56FD4-94D9-D322-419D-2E235F101444}"/>
              </a:ext>
            </a:extLst>
          </p:cNvPr>
          <p:cNvGrpSpPr/>
          <p:nvPr/>
        </p:nvGrpSpPr>
        <p:grpSpPr>
          <a:xfrm>
            <a:off x="635520" y="4135425"/>
            <a:ext cx="5359673" cy="2693044"/>
            <a:chOff x="520109" y="4543806"/>
            <a:chExt cx="5359673" cy="2693044"/>
          </a:xfrm>
        </p:grpSpPr>
        <p:grpSp>
          <p:nvGrpSpPr>
            <p:cNvPr id="34" name="Group 33">
              <a:extLst>
                <a:ext uri="{FF2B5EF4-FFF2-40B4-BE49-F238E27FC236}">
                  <a16:creationId xmlns:a16="http://schemas.microsoft.com/office/drawing/2014/main" id="{D89420EE-F489-0032-3A3C-F8D0F8EF5143}"/>
                </a:ext>
              </a:extLst>
            </p:cNvPr>
            <p:cNvGrpSpPr/>
            <p:nvPr/>
          </p:nvGrpSpPr>
          <p:grpSpPr>
            <a:xfrm>
              <a:off x="520109" y="4543806"/>
              <a:ext cx="4316372" cy="2693044"/>
              <a:chOff x="495725" y="1467530"/>
              <a:chExt cx="4316372" cy="2693044"/>
            </a:xfrm>
          </p:grpSpPr>
          <p:sp>
            <p:nvSpPr>
              <p:cNvPr id="35" name="TextBox 34">
                <a:extLst>
                  <a:ext uri="{FF2B5EF4-FFF2-40B4-BE49-F238E27FC236}">
                    <a16:creationId xmlns:a16="http://schemas.microsoft.com/office/drawing/2014/main" id="{479D5704-38D2-D498-77DB-258402A326B7}"/>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Rajiv </a:t>
                </a:r>
                <a:r>
                  <a:rPr lang="en-IN" sz="1200" b="1" i="0" dirty="0" err="1">
                    <a:solidFill>
                      <a:srgbClr val="141414"/>
                    </a:solidFill>
                    <a:effectLst/>
                    <a:latin typeface="JioType"/>
                  </a:rPr>
                  <a:t>Mehrishi</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8493EF71-9F54-B024-DEF5-B83E94F24893}"/>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37" name="TextBox 36">
                <a:extLst>
                  <a:ext uri="{FF2B5EF4-FFF2-40B4-BE49-F238E27FC236}">
                    <a16:creationId xmlns:a16="http://schemas.microsoft.com/office/drawing/2014/main" id="{6EECC583-A95D-602A-CC77-54DE705C23FA}"/>
                  </a:ext>
                </a:extLst>
              </p:cNvPr>
              <p:cNvSpPr txBox="1"/>
              <p:nvPr/>
            </p:nvSpPr>
            <p:spPr>
              <a:xfrm>
                <a:off x="495725" y="1852250"/>
                <a:ext cx="2984322" cy="2308324"/>
              </a:xfrm>
              <a:prstGeom prst="rect">
                <a:avLst/>
              </a:prstGeom>
              <a:noFill/>
            </p:spPr>
            <p:txBody>
              <a:bodyPr wrap="square">
                <a:spAutoFit/>
              </a:bodyPr>
              <a:lstStyle/>
              <a:p>
                <a:r>
                  <a:rPr lang="en-US" sz="800" b="0" i="0" dirty="0">
                    <a:solidFill>
                      <a:srgbClr val="141414"/>
                    </a:solidFill>
                    <a:effectLst/>
                    <a:latin typeface="JioType"/>
                  </a:rPr>
                  <a:t>Mr. </a:t>
                </a:r>
                <a:r>
                  <a:rPr lang="en-US" sz="800" b="0" i="0" dirty="0" err="1">
                    <a:solidFill>
                      <a:srgbClr val="141414"/>
                    </a:solidFill>
                    <a:effectLst/>
                    <a:latin typeface="JioType"/>
                  </a:rPr>
                  <a:t>Mehrishi</a:t>
                </a:r>
                <a:r>
                  <a:rPr lang="en-US" sz="800" b="0" i="0" dirty="0">
                    <a:solidFill>
                      <a:srgbClr val="141414"/>
                    </a:solidFill>
                    <a:effectLst/>
                    <a:latin typeface="JioType"/>
                  </a:rPr>
                  <a:t> holds a degree in B.A. (Hons.) History, M.A. (History) from St. Stephen’s College, Delhi and MBA from the University of Strathclyde, Glasgow, U.K. He has a wide experience of over four decades in various fields including corporate law, audit and corporate governance. During his stint as Joint Secretary, Department of Company Affairs, he was involved in the enactment of the Competition Act, and re-writing the Companies Act, 1956. During his tenure as the Principal Secretary, Finance, Chief Secretary in Rajasthan and as Union Finance Secretary, he gained in-depth knowledge and understanding of the matters relating to finance and administration. He was also involved in the important reforms relating to setting up of the Monetary Policy Committee, and enactment of the Indian Bankruptcy Code. Mr. </a:t>
                </a:r>
                <a:r>
                  <a:rPr lang="en-US" sz="800" b="0" i="0" dirty="0" err="1">
                    <a:solidFill>
                      <a:srgbClr val="141414"/>
                    </a:solidFill>
                    <a:effectLst/>
                    <a:latin typeface="JioType"/>
                  </a:rPr>
                  <a:t>Mehrishi</a:t>
                </a:r>
                <a:r>
                  <a:rPr lang="en-US" sz="800" b="0" i="0" dirty="0">
                    <a:solidFill>
                      <a:srgbClr val="141414"/>
                    </a:solidFill>
                    <a:effectLst/>
                    <a:latin typeface="JioType"/>
                  </a:rPr>
                  <a:t> also held the position of Union Home Secretary in the Central Government and as the 13th Comptroller and Auditor General of India, he was involved in auditing various transactions of both State and Central Government across all Departments and Ministries. He is also a recipient of Padma Bhushan in the year 2022.</a:t>
                </a:r>
                <a:endParaRPr lang="en-IN" sz="800" dirty="0"/>
              </a:p>
            </p:txBody>
          </p:sp>
        </p:grpSp>
        <p:pic>
          <p:nvPicPr>
            <p:cNvPr id="1056" name="Picture 32" descr="image">
              <a:extLst>
                <a:ext uri="{FF2B5EF4-FFF2-40B4-BE49-F238E27FC236}">
                  <a16:creationId xmlns:a16="http://schemas.microsoft.com/office/drawing/2014/main" id="{9ACC9DFC-2BF4-6EC9-7CAE-71A4FC0AA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447" y="4557766"/>
              <a:ext cx="2247335" cy="221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8BDF5265-482C-E3A0-4534-6471877BD290}"/>
              </a:ext>
            </a:extLst>
          </p:cNvPr>
          <p:cNvGrpSpPr/>
          <p:nvPr/>
        </p:nvGrpSpPr>
        <p:grpSpPr>
          <a:xfrm>
            <a:off x="6148822" y="4505188"/>
            <a:ext cx="5641386" cy="2229694"/>
            <a:chOff x="6148822" y="4505188"/>
            <a:chExt cx="5641386" cy="2229694"/>
          </a:xfrm>
        </p:grpSpPr>
        <p:grpSp>
          <p:nvGrpSpPr>
            <p:cNvPr id="53" name="Group 52">
              <a:extLst>
                <a:ext uri="{FF2B5EF4-FFF2-40B4-BE49-F238E27FC236}">
                  <a16:creationId xmlns:a16="http://schemas.microsoft.com/office/drawing/2014/main" id="{37E34178-018A-60C9-38C0-484FAF512F85}"/>
                </a:ext>
              </a:extLst>
            </p:cNvPr>
            <p:cNvGrpSpPr/>
            <p:nvPr/>
          </p:nvGrpSpPr>
          <p:grpSpPr>
            <a:xfrm>
              <a:off x="6148822" y="4505188"/>
              <a:ext cx="4316372" cy="1954380"/>
              <a:chOff x="495725" y="1467530"/>
              <a:chExt cx="4316372" cy="1954380"/>
            </a:xfrm>
          </p:grpSpPr>
          <p:sp>
            <p:nvSpPr>
              <p:cNvPr id="55" name="TextBox 54">
                <a:extLst>
                  <a:ext uri="{FF2B5EF4-FFF2-40B4-BE49-F238E27FC236}">
                    <a16:creationId xmlns:a16="http://schemas.microsoft.com/office/drawing/2014/main" id="{82A49F00-432E-148F-252C-0AEAA8F5445F}"/>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Sunil Mehta</a:t>
                </a:r>
              </a:p>
            </p:txBody>
          </p:sp>
          <p:sp>
            <p:nvSpPr>
              <p:cNvPr id="56" name="TextBox 55">
                <a:extLst>
                  <a:ext uri="{FF2B5EF4-FFF2-40B4-BE49-F238E27FC236}">
                    <a16:creationId xmlns:a16="http://schemas.microsoft.com/office/drawing/2014/main" id="{87497346-A4E8-90E2-96FE-A48FF1154754}"/>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Independent Director</a:t>
                </a:r>
                <a:endParaRPr lang="en-IN" sz="1000" dirty="0"/>
              </a:p>
            </p:txBody>
          </p:sp>
          <p:sp>
            <p:nvSpPr>
              <p:cNvPr id="57" name="TextBox 56">
                <a:extLst>
                  <a:ext uri="{FF2B5EF4-FFF2-40B4-BE49-F238E27FC236}">
                    <a16:creationId xmlns:a16="http://schemas.microsoft.com/office/drawing/2014/main" id="{7C66EC93-1909-42BE-7712-AD3CAAD21A6A}"/>
                  </a:ext>
                </a:extLst>
              </p:cNvPr>
              <p:cNvSpPr txBox="1"/>
              <p:nvPr/>
            </p:nvSpPr>
            <p:spPr>
              <a:xfrm>
                <a:off x="495725" y="1852250"/>
                <a:ext cx="2984322" cy="1569660"/>
              </a:xfrm>
              <a:prstGeom prst="rect">
                <a:avLst/>
              </a:prstGeom>
              <a:noFill/>
            </p:spPr>
            <p:txBody>
              <a:bodyPr wrap="square">
                <a:spAutoFit/>
              </a:bodyPr>
              <a:lstStyle/>
              <a:p>
                <a:r>
                  <a:rPr lang="en-US" sz="800" b="0" i="0" dirty="0">
                    <a:solidFill>
                      <a:srgbClr val="141414"/>
                    </a:solidFill>
                    <a:effectLst/>
                    <a:latin typeface="JioType"/>
                  </a:rPr>
                  <a:t>Mr. Mehta holds Master’s degree in Agronomy, MBA in Finance and is a Certified Associate of Indian Institute of Bankers. He is the Chief Executive of Indian Banks' Association which acts as a representative of over 236 member banks and associate members operating in India and plays a collaborative role between banks, regulators and government in improving customer service with a focus on digital banking. Prior to this Mr. Mehta served as the Managing Director &amp; Chief Executive Officer of Punjab National Bank &amp; Executive Director of Corporation Bank. He is a seasoned banker with over 40 years of rich experience. He is part of various Committees constituted by Government and/or Reserve Bank of India.</a:t>
                </a:r>
                <a:endParaRPr lang="en-IN" sz="800" dirty="0"/>
              </a:p>
            </p:txBody>
          </p:sp>
        </p:grpSp>
        <p:pic>
          <p:nvPicPr>
            <p:cNvPr id="1058" name="Picture 34">
              <a:extLst>
                <a:ext uri="{FF2B5EF4-FFF2-40B4-BE49-F238E27FC236}">
                  <a16:creationId xmlns:a16="http://schemas.microsoft.com/office/drawing/2014/main" id="{015557DD-E173-A635-C1E1-51B5AB5DC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5388" y="4521446"/>
              <a:ext cx="2374820" cy="2213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2A9A5D84-C7A0-4196-35FC-4E3521AF480E}"/>
              </a:ext>
            </a:extLst>
          </p:cNvPr>
          <p:cNvGrpSpPr/>
          <p:nvPr/>
        </p:nvGrpSpPr>
        <p:grpSpPr>
          <a:xfrm>
            <a:off x="6071676" y="1335091"/>
            <a:ext cx="5567899" cy="3062376"/>
            <a:chOff x="6025201" y="1059246"/>
            <a:chExt cx="5567899" cy="3062376"/>
          </a:xfrm>
        </p:grpSpPr>
        <p:grpSp>
          <p:nvGrpSpPr>
            <p:cNvPr id="14" name="Group 13">
              <a:extLst>
                <a:ext uri="{FF2B5EF4-FFF2-40B4-BE49-F238E27FC236}">
                  <a16:creationId xmlns:a16="http://schemas.microsoft.com/office/drawing/2014/main" id="{18726A26-BA14-BC90-5E0E-077C5D9679BA}"/>
                </a:ext>
              </a:extLst>
            </p:cNvPr>
            <p:cNvGrpSpPr/>
            <p:nvPr/>
          </p:nvGrpSpPr>
          <p:grpSpPr>
            <a:xfrm>
              <a:off x="6025201" y="1059246"/>
              <a:ext cx="4316372" cy="3062376"/>
              <a:chOff x="495725" y="1467530"/>
              <a:chExt cx="4316372" cy="3062376"/>
            </a:xfrm>
          </p:grpSpPr>
          <p:sp>
            <p:nvSpPr>
              <p:cNvPr id="5" name="TextBox 4">
                <a:extLst>
                  <a:ext uri="{FF2B5EF4-FFF2-40B4-BE49-F238E27FC236}">
                    <a16:creationId xmlns:a16="http://schemas.microsoft.com/office/drawing/2014/main" id="{DB4BDCEF-1B8A-933E-67A3-9E57568B3320}"/>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Ms. Isha M. Ambani</a:t>
                </a:r>
              </a:p>
            </p:txBody>
          </p:sp>
          <p:sp>
            <p:nvSpPr>
              <p:cNvPr id="10" name="TextBox 9">
                <a:extLst>
                  <a:ext uri="{FF2B5EF4-FFF2-40B4-BE49-F238E27FC236}">
                    <a16:creationId xmlns:a16="http://schemas.microsoft.com/office/drawing/2014/main" id="{DA0D3797-246B-2907-99FE-69A5FD17A79B}"/>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51502792-6115-B447-D075-C119A1360B7C}"/>
                  </a:ext>
                </a:extLst>
              </p:cNvPr>
              <p:cNvSpPr txBox="1"/>
              <p:nvPr/>
            </p:nvSpPr>
            <p:spPr>
              <a:xfrm>
                <a:off x="495725" y="1852250"/>
                <a:ext cx="2984322" cy="2677656"/>
              </a:xfrm>
              <a:prstGeom prst="rect">
                <a:avLst/>
              </a:prstGeom>
              <a:noFill/>
            </p:spPr>
            <p:txBody>
              <a:bodyPr wrap="square">
                <a:spAutoFit/>
              </a:bodyPr>
              <a:lstStyle/>
              <a:p>
                <a:pPr algn="l"/>
                <a:r>
                  <a:rPr lang="en-US" sz="800" b="0" i="0" dirty="0">
                    <a:solidFill>
                      <a:srgbClr val="141414"/>
                    </a:solidFill>
                    <a:effectLst/>
                    <a:latin typeface="JioType"/>
                  </a:rPr>
                  <a:t>Isha M. Ambani is an Indian business leader. She is part of the executive leadership teams as a Member of the Board at Reliance Industries Limited, Reliance Retail Ventures Limited, Reliance Jio </a:t>
                </a:r>
                <a:r>
                  <a:rPr lang="en-US" sz="800" b="0" i="0" dirty="0" err="1">
                    <a:solidFill>
                      <a:srgbClr val="141414"/>
                    </a:solidFill>
                    <a:effectLst/>
                    <a:latin typeface="JioType"/>
                  </a:rPr>
                  <a:t>Infocomm</a:t>
                </a:r>
                <a:r>
                  <a:rPr lang="en-US" sz="800" b="0" i="0" dirty="0">
                    <a:solidFill>
                      <a:srgbClr val="141414"/>
                    </a:solidFill>
                    <a:effectLst/>
                    <a:latin typeface="JioType"/>
                  </a:rPr>
                  <a:t> Limited, Jio Platforms Limited and Reliance Foundation (RF), Reliance Foundation Institution of Education and Research, and </a:t>
                </a:r>
                <a:r>
                  <a:rPr lang="en-US" sz="800" b="0" i="0" dirty="0" err="1">
                    <a:solidFill>
                      <a:srgbClr val="141414"/>
                    </a:solidFill>
                    <a:effectLst/>
                    <a:latin typeface="JioType"/>
                  </a:rPr>
                  <a:t>Dhirubhai</a:t>
                </a:r>
                <a:r>
                  <a:rPr lang="en-US" sz="800" b="0" i="0" dirty="0">
                    <a:solidFill>
                      <a:srgbClr val="141414"/>
                    </a:solidFill>
                    <a:effectLst/>
                    <a:latin typeface="JioType"/>
                  </a:rPr>
                  <a:t> Ambani International School.</a:t>
                </a:r>
              </a:p>
              <a:p>
                <a:pPr algn="l"/>
                <a:r>
                  <a:rPr lang="en-US" sz="800" b="0" i="0" dirty="0">
                    <a:solidFill>
                      <a:srgbClr val="141414"/>
                    </a:solidFill>
                    <a:effectLst/>
                    <a:latin typeface="JioType"/>
                  </a:rPr>
                  <a:t>Isha M. Ambani is driving the expansion of Reliance Retail into new categories, geographies and formats and is focused on enhancing the overall customer experience. Isha M. Ambani has led the expansion of the digital footprint for Reliance Retail and launched new formats such as the eCommerce business </a:t>
                </a:r>
                <a:r>
                  <a:rPr lang="en-US" sz="800" b="0" i="0" dirty="0" err="1">
                    <a:solidFill>
                      <a:srgbClr val="141414"/>
                    </a:solidFill>
                    <a:effectLst/>
                    <a:latin typeface="JioType"/>
                  </a:rPr>
                  <a:t>Ajio</a:t>
                </a:r>
                <a:r>
                  <a:rPr lang="en-US" sz="800" b="0" i="0" dirty="0">
                    <a:solidFill>
                      <a:srgbClr val="141414"/>
                    </a:solidFill>
                    <a:effectLst/>
                    <a:latin typeface="JioType"/>
                  </a:rPr>
                  <a:t>, and the online beauty platform </a:t>
                </a:r>
                <a:r>
                  <a:rPr lang="en-US" sz="800" b="0" i="0" dirty="0" err="1">
                    <a:solidFill>
                      <a:srgbClr val="141414"/>
                    </a:solidFill>
                    <a:effectLst/>
                    <a:latin typeface="JioType"/>
                  </a:rPr>
                  <a:t>Tira</a:t>
                </a:r>
                <a:r>
                  <a:rPr lang="en-US" sz="800" b="0" i="0" dirty="0">
                    <a:solidFill>
                      <a:srgbClr val="141414"/>
                    </a:solidFill>
                    <a:effectLst/>
                    <a:latin typeface="JioType"/>
                  </a:rPr>
                  <a:t>. She has been instrumental in expansion of Reliance Retail’s own brand portfolio including acquisition of some exciting Indian brands and launch of the Independence brand. Reliance Retail has its presence in Food, Consumer Electronics and Fashion Retail and is India’s largest retailer by reach, scale, revenue and profitability. Isha M. Ambani has spearheaded multiple Diversity &amp; Inclusion (D&amp;I) initiatives at Reliance including the formation of a Group-wide D&amp;I Council to provide strategic guidance and a clear roadmap to foster a more equitable and inclusive ecosystem for all.</a:t>
                </a:r>
              </a:p>
            </p:txBody>
          </p:sp>
        </p:grpSp>
        <p:pic>
          <p:nvPicPr>
            <p:cNvPr id="1025" name="Picture 1024">
              <a:extLst>
                <a:ext uri="{FF2B5EF4-FFF2-40B4-BE49-F238E27FC236}">
                  <a16:creationId xmlns:a16="http://schemas.microsoft.com/office/drawing/2014/main" id="{C23AD266-071D-FE1F-353F-DAD9C14463D5}"/>
                </a:ext>
              </a:extLst>
            </p:cNvPr>
            <p:cNvPicPr>
              <a:picLocks noChangeAspect="1"/>
            </p:cNvPicPr>
            <p:nvPr/>
          </p:nvPicPr>
          <p:blipFill>
            <a:blip r:embed="rId5"/>
            <a:stretch>
              <a:fillRect/>
            </a:stretch>
          </p:blipFill>
          <p:spPr>
            <a:xfrm>
              <a:off x="9337287" y="1582779"/>
              <a:ext cx="2255813" cy="2255813"/>
            </a:xfrm>
            <a:prstGeom prst="rect">
              <a:avLst/>
            </a:prstGeom>
          </p:spPr>
        </p:pic>
      </p:grpSp>
    </p:spTree>
    <p:extLst>
      <p:ext uri="{BB962C8B-B14F-4D97-AF65-F5344CB8AC3E}">
        <p14:creationId xmlns:p14="http://schemas.microsoft.com/office/powerpoint/2010/main" val="288126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116FE-4ED4-70DF-F49D-2C988AE1DCB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A771BA2-E615-0CC2-3014-A0BB0CD2B6DF}"/>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1D6A31F-BE15-F06C-D4D5-2872DA23E3F6}"/>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8964641F-D493-75DA-6A9A-6ADA1236A12B}"/>
              </a:ext>
            </a:extLst>
          </p:cNvPr>
          <p:cNvSpPr>
            <a:spLocks noGrp="1"/>
          </p:cNvSpPr>
          <p:nvPr>
            <p:ph type="title"/>
          </p:nvPr>
        </p:nvSpPr>
        <p:spPr>
          <a:xfrm>
            <a:off x="523759" y="256762"/>
            <a:ext cx="11144482" cy="985000"/>
          </a:xfrm>
        </p:spPr>
        <p:txBody>
          <a:bodyPr/>
          <a:lstStyle/>
          <a:p>
            <a:pPr algn="l"/>
            <a:r>
              <a:rPr lang="en-IN" dirty="0"/>
              <a:t>COMPANY  LEADERSHIP</a:t>
            </a:r>
          </a:p>
        </p:txBody>
      </p:sp>
      <p:sp>
        <p:nvSpPr>
          <p:cNvPr id="6" name="Footer Placeholder 5">
            <a:extLst>
              <a:ext uri="{FF2B5EF4-FFF2-40B4-BE49-F238E27FC236}">
                <a16:creationId xmlns:a16="http://schemas.microsoft.com/office/drawing/2014/main" id="{41BE1A1D-27F2-C915-32B8-9269B4D54D98}"/>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2FDA5CED-7DDD-0847-EF1C-9192C1C2C531}"/>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sp>
        <p:nvSpPr>
          <p:cNvPr id="18" name="Rectangle 17">
            <a:extLst>
              <a:ext uri="{FF2B5EF4-FFF2-40B4-BE49-F238E27FC236}">
                <a16:creationId xmlns:a16="http://schemas.microsoft.com/office/drawing/2014/main" id="{8385B854-0743-0D3E-A2D9-4C2C06BFE41C}"/>
              </a:ext>
              <a:ext uri="{C183D7F6-B498-43B3-948B-1728B52AA6E4}">
                <adec:decorative xmlns:adec="http://schemas.microsoft.com/office/drawing/2017/decorative" val="1"/>
              </a:ext>
            </a:extLst>
          </p:cNvPr>
          <p:cNvSpPr/>
          <p:nvPr/>
        </p:nvSpPr>
        <p:spPr>
          <a:xfrm>
            <a:off x="0" y="1187819"/>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4" name="Group 13">
            <a:extLst>
              <a:ext uri="{FF2B5EF4-FFF2-40B4-BE49-F238E27FC236}">
                <a16:creationId xmlns:a16="http://schemas.microsoft.com/office/drawing/2014/main" id="{470173BD-EBA7-F7AD-85B0-B6BDC0C83684}"/>
              </a:ext>
            </a:extLst>
          </p:cNvPr>
          <p:cNvGrpSpPr/>
          <p:nvPr/>
        </p:nvGrpSpPr>
        <p:grpSpPr>
          <a:xfrm>
            <a:off x="6096000" y="1719969"/>
            <a:ext cx="4316372" cy="2200602"/>
            <a:chOff x="495725" y="1467530"/>
            <a:chExt cx="4316372" cy="2200602"/>
          </a:xfrm>
        </p:grpSpPr>
        <p:sp>
          <p:nvSpPr>
            <p:cNvPr id="5" name="TextBox 4">
              <a:extLst>
                <a:ext uri="{FF2B5EF4-FFF2-40B4-BE49-F238E27FC236}">
                  <a16:creationId xmlns:a16="http://schemas.microsoft.com/office/drawing/2014/main" id="{F1E4F740-A4EF-221A-6FDC-BF31084D4998}"/>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Anshuman Thakur</a:t>
              </a:r>
            </a:p>
          </p:txBody>
        </p:sp>
        <p:sp>
          <p:nvSpPr>
            <p:cNvPr id="10" name="TextBox 9">
              <a:extLst>
                <a:ext uri="{FF2B5EF4-FFF2-40B4-BE49-F238E27FC236}">
                  <a16:creationId xmlns:a16="http://schemas.microsoft.com/office/drawing/2014/main" id="{926B7BE3-54D8-02E0-E252-308675FE4C3F}"/>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81ECEBF7-8841-F046-E6F8-D67EDE5DF473}"/>
                </a:ext>
              </a:extLst>
            </p:cNvPr>
            <p:cNvSpPr txBox="1"/>
            <p:nvPr/>
          </p:nvSpPr>
          <p:spPr>
            <a:xfrm>
              <a:off x="495725" y="1852250"/>
              <a:ext cx="2984322" cy="1815882"/>
            </a:xfrm>
            <a:prstGeom prst="rect">
              <a:avLst/>
            </a:prstGeom>
            <a:noFill/>
          </p:spPr>
          <p:txBody>
            <a:bodyPr wrap="square">
              <a:spAutoFit/>
            </a:bodyPr>
            <a:lstStyle/>
            <a:p>
              <a:pPr algn="l"/>
              <a:r>
                <a:rPr lang="en-US" sz="800" b="0" i="0" dirty="0">
                  <a:solidFill>
                    <a:srgbClr val="141414"/>
                  </a:solidFill>
                  <a:effectLst/>
                  <a:latin typeface="JioType"/>
                </a:rPr>
                <a:t>Anshuman Thakur has 24 years of experience in corporate strategy and investment banking and has worked across diverse Industries. Currently he is Senior Vice President at Jio Platforms Limited and responsible for strategy and planning functions. He joined the Reliance Group in 2014 and has ever since been closely involved with the Jio and retail businesses.</a:t>
              </a:r>
            </a:p>
            <a:p>
              <a:pPr algn="l"/>
              <a:r>
                <a:rPr lang="en-US" sz="800" b="0" i="0" dirty="0">
                  <a:solidFill>
                    <a:srgbClr val="141414"/>
                  </a:solidFill>
                  <a:effectLst/>
                  <a:latin typeface="JioType"/>
                </a:rPr>
                <a:t>Prior to joining Reliance, he worked with Morgan Stanley as Head of Mergers &amp; Acquisitions in India. He was a TMT coverage banker at Rothschild prior to his stint at Morgan Stanley. He also worked with Arthur Andersen and Ernst &amp; Young in the areas of corporate finance and strategy.</a:t>
              </a:r>
            </a:p>
            <a:p>
              <a:pPr algn="l"/>
              <a:r>
                <a:rPr lang="en-US" sz="800" b="0" i="0" dirty="0">
                  <a:solidFill>
                    <a:srgbClr val="141414"/>
                  </a:solidFill>
                  <a:effectLst/>
                  <a:latin typeface="JioType"/>
                </a:rPr>
                <a:t>Anshuman Thakur holds a bachelor’s degree in economics from University of Delhi and a master’s degree in business administration from Indian Institute of Management, Ahmedabad.</a:t>
              </a:r>
            </a:p>
          </p:txBody>
        </p:sp>
      </p:grpSp>
      <p:sp>
        <p:nvSpPr>
          <p:cNvPr id="28" name="AutoShape 4" descr="Ms. Isha Ambani">
            <a:extLst>
              <a:ext uri="{FF2B5EF4-FFF2-40B4-BE49-F238E27FC236}">
                <a16:creationId xmlns:a16="http://schemas.microsoft.com/office/drawing/2014/main" id="{B51A6F08-5EB0-201B-AC50-6720AB421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79FA1CC6-C9BC-27C1-18D9-E26F5A712D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2216C8DB-8D20-BCBC-8C57-D6BAC247B064}"/>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2" name="Group 1">
            <a:extLst>
              <a:ext uri="{FF2B5EF4-FFF2-40B4-BE49-F238E27FC236}">
                <a16:creationId xmlns:a16="http://schemas.microsoft.com/office/drawing/2014/main" id="{3A55F10A-0B17-D9E9-253D-87C33110603B}"/>
              </a:ext>
            </a:extLst>
          </p:cNvPr>
          <p:cNvGrpSpPr/>
          <p:nvPr/>
        </p:nvGrpSpPr>
        <p:grpSpPr>
          <a:xfrm>
            <a:off x="6330512" y="4126879"/>
            <a:ext cx="5295475" cy="2357841"/>
            <a:chOff x="648125" y="1619930"/>
            <a:chExt cx="5295475" cy="2357841"/>
          </a:xfrm>
        </p:grpSpPr>
        <p:grpSp>
          <p:nvGrpSpPr>
            <p:cNvPr id="16" name="Group 15">
              <a:extLst>
                <a:ext uri="{FF2B5EF4-FFF2-40B4-BE49-F238E27FC236}">
                  <a16:creationId xmlns:a16="http://schemas.microsoft.com/office/drawing/2014/main" id="{47360C7D-2684-1D07-6B98-334A01EF5CF8}"/>
                </a:ext>
              </a:extLst>
            </p:cNvPr>
            <p:cNvGrpSpPr/>
            <p:nvPr/>
          </p:nvGrpSpPr>
          <p:grpSpPr>
            <a:xfrm>
              <a:off x="648125" y="1619930"/>
              <a:ext cx="4316372" cy="2323712"/>
              <a:chOff x="495725" y="1467530"/>
              <a:chExt cx="4316372" cy="2323712"/>
            </a:xfrm>
          </p:grpSpPr>
          <p:sp>
            <p:nvSpPr>
              <p:cNvPr id="19" name="TextBox 18">
                <a:extLst>
                  <a:ext uri="{FF2B5EF4-FFF2-40B4-BE49-F238E27FC236}">
                    <a16:creationId xmlns:a16="http://schemas.microsoft.com/office/drawing/2014/main" id="{3B88B690-5393-C18B-422C-FDDCC584D085}"/>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Bimal Manu Tanna</a:t>
                </a:r>
              </a:p>
            </p:txBody>
          </p:sp>
          <p:sp>
            <p:nvSpPr>
              <p:cNvPr id="20" name="TextBox 19">
                <a:extLst>
                  <a:ext uri="{FF2B5EF4-FFF2-40B4-BE49-F238E27FC236}">
                    <a16:creationId xmlns:a16="http://schemas.microsoft.com/office/drawing/2014/main" id="{B6B44713-B296-A918-5DA0-17FD46F9BD42}"/>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21" name="TextBox 20">
                <a:extLst>
                  <a:ext uri="{FF2B5EF4-FFF2-40B4-BE49-F238E27FC236}">
                    <a16:creationId xmlns:a16="http://schemas.microsoft.com/office/drawing/2014/main" id="{E3831D47-D42A-F31A-DD22-BD531877EFEC}"/>
                  </a:ext>
                </a:extLst>
              </p:cNvPr>
              <p:cNvSpPr txBox="1"/>
              <p:nvPr/>
            </p:nvSpPr>
            <p:spPr>
              <a:xfrm>
                <a:off x="495725" y="1852250"/>
                <a:ext cx="2984322" cy="1938992"/>
              </a:xfrm>
              <a:prstGeom prst="rect">
                <a:avLst/>
              </a:prstGeom>
              <a:noFill/>
            </p:spPr>
            <p:txBody>
              <a:bodyPr wrap="square">
                <a:spAutoFit/>
              </a:bodyPr>
              <a:lstStyle/>
              <a:p>
                <a:r>
                  <a:rPr lang="en-US" sz="800" b="0" i="0" dirty="0">
                    <a:solidFill>
                      <a:srgbClr val="141414"/>
                    </a:solidFill>
                    <a:effectLst/>
                    <a:latin typeface="JioType"/>
                  </a:rPr>
                  <a:t>Mr. Tanna is a Chartered Accountant having more than 35 years varied experience in practice and in industry. He has been part of a highly reputed domestic as well as a professional services MNC firm and has served some of the largest domestic and overseas MNC clients primarily across tax, due diligence and valuation services. Post qualifying, during the first decade he was with Bansi S Mehta &amp; Co / B. S. Mehta &amp; Co, Chartered Accountants, and for more than 25 years he was with one of the Big 4 professional services firms, PricewaterhouseCoopers in India (PwC). In both these reputed </a:t>
                </a:r>
                <a:r>
                  <a:rPr lang="en-US" sz="800" b="0" i="0" dirty="0" err="1">
                    <a:solidFill>
                      <a:srgbClr val="141414"/>
                    </a:solidFill>
                    <a:effectLst/>
                    <a:latin typeface="JioType"/>
                  </a:rPr>
                  <a:t>organisations</a:t>
                </a:r>
                <a:r>
                  <a:rPr lang="en-US" sz="800" b="0" i="0" dirty="0">
                    <a:solidFill>
                      <a:srgbClr val="141414"/>
                    </a:solidFill>
                    <a:effectLst/>
                    <a:latin typeface="JioType"/>
                  </a:rPr>
                  <a:t>, he has had the privilege of serving as Partner. In PwC, he has served on the Board of Directors, on the India Leadership team and also on the Firm’s elected governance body. At a practice level, at PwC, over the years, he had the privilege of leading critical responsibilities across various sectors / practices / functions including West Managing Partner.</a:t>
                </a:r>
                <a:endParaRPr lang="en-IN" sz="800" dirty="0"/>
              </a:p>
            </p:txBody>
          </p:sp>
        </p:grpSp>
        <p:pic>
          <p:nvPicPr>
            <p:cNvPr id="2054" name="Picture 6">
              <a:extLst>
                <a:ext uri="{FF2B5EF4-FFF2-40B4-BE49-F238E27FC236}">
                  <a16:creationId xmlns:a16="http://schemas.microsoft.com/office/drawing/2014/main" id="{130FAEDB-C7BA-56A9-F635-005B5B29E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44" y="1620315"/>
              <a:ext cx="2357456" cy="23574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a:extLst>
              <a:ext uri="{FF2B5EF4-FFF2-40B4-BE49-F238E27FC236}">
                <a16:creationId xmlns:a16="http://schemas.microsoft.com/office/drawing/2014/main" id="{AD277445-D08F-E1C9-B145-3F9797172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266" y="1617022"/>
            <a:ext cx="2357457" cy="23574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C30C5BB-A7C8-406D-3C1D-0E0C4133FEF9}"/>
              </a:ext>
            </a:extLst>
          </p:cNvPr>
          <p:cNvGrpSpPr/>
          <p:nvPr/>
        </p:nvGrpSpPr>
        <p:grpSpPr>
          <a:xfrm>
            <a:off x="529595" y="2328109"/>
            <a:ext cx="5475391" cy="2977883"/>
            <a:chOff x="520109" y="4505188"/>
            <a:chExt cx="5475391" cy="2977883"/>
          </a:xfrm>
        </p:grpSpPr>
        <p:grpSp>
          <p:nvGrpSpPr>
            <p:cNvPr id="34" name="Group 33">
              <a:extLst>
                <a:ext uri="{FF2B5EF4-FFF2-40B4-BE49-F238E27FC236}">
                  <a16:creationId xmlns:a16="http://schemas.microsoft.com/office/drawing/2014/main" id="{2734B627-FE70-1E9A-F5F0-A37BAFD1791A}"/>
                </a:ext>
              </a:extLst>
            </p:cNvPr>
            <p:cNvGrpSpPr/>
            <p:nvPr/>
          </p:nvGrpSpPr>
          <p:grpSpPr>
            <a:xfrm>
              <a:off x="520109" y="4543806"/>
              <a:ext cx="4316372" cy="2939265"/>
              <a:chOff x="495725" y="1467530"/>
              <a:chExt cx="4316372" cy="2939265"/>
            </a:xfrm>
          </p:grpSpPr>
          <p:sp>
            <p:nvSpPr>
              <p:cNvPr id="35" name="TextBox 34">
                <a:extLst>
                  <a:ext uri="{FF2B5EF4-FFF2-40B4-BE49-F238E27FC236}">
                    <a16:creationId xmlns:a16="http://schemas.microsoft.com/office/drawing/2014/main" id="{26C2535A-986F-E8EC-2891-5B85B0FE2382}"/>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Hitesh Kumar </a:t>
                </a:r>
                <a:r>
                  <a:rPr lang="en-IN" sz="1200" b="1" i="0" dirty="0" err="1">
                    <a:solidFill>
                      <a:srgbClr val="141414"/>
                    </a:solidFill>
                    <a:effectLst/>
                    <a:latin typeface="JioType"/>
                  </a:rPr>
                  <a:t>Sethia</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55C85211-B57A-05DF-9A6B-C2A76650E103}"/>
                  </a:ext>
                </a:extLst>
              </p:cNvPr>
              <p:cNvSpPr txBox="1"/>
              <p:nvPr/>
            </p:nvSpPr>
            <p:spPr>
              <a:xfrm>
                <a:off x="495725" y="1606029"/>
                <a:ext cx="3259529" cy="246221"/>
              </a:xfrm>
              <a:prstGeom prst="rect">
                <a:avLst/>
              </a:prstGeom>
              <a:noFill/>
            </p:spPr>
            <p:txBody>
              <a:bodyPr wrap="square">
                <a:spAutoFit/>
              </a:bodyPr>
              <a:lstStyle/>
              <a:p>
                <a:r>
                  <a:rPr lang="en-US" sz="1000" b="1" i="0" dirty="0">
                    <a:solidFill>
                      <a:srgbClr val="141414"/>
                    </a:solidFill>
                    <a:effectLst/>
                    <a:latin typeface="JioType"/>
                  </a:rPr>
                  <a:t>Managing Director and Chief Executive Officer</a:t>
                </a:r>
                <a:endParaRPr lang="en-IN" sz="1000" dirty="0"/>
              </a:p>
            </p:txBody>
          </p:sp>
          <p:sp>
            <p:nvSpPr>
              <p:cNvPr id="37" name="TextBox 36">
                <a:extLst>
                  <a:ext uri="{FF2B5EF4-FFF2-40B4-BE49-F238E27FC236}">
                    <a16:creationId xmlns:a16="http://schemas.microsoft.com/office/drawing/2014/main" id="{0B9A2C79-C32E-DBCD-9632-C0BA5B56BD55}"/>
                  </a:ext>
                </a:extLst>
              </p:cNvPr>
              <p:cNvSpPr txBox="1"/>
              <p:nvPr/>
            </p:nvSpPr>
            <p:spPr>
              <a:xfrm>
                <a:off x="495725" y="1852250"/>
                <a:ext cx="2984322" cy="2554545"/>
              </a:xfrm>
              <a:prstGeom prst="rect">
                <a:avLst/>
              </a:prstGeom>
              <a:noFill/>
            </p:spPr>
            <p:txBody>
              <a:bodyPr wrap="square">
                <a:spAutoFit/>
              </a:bodyPr>
              <a:lstStyle/>
              <a:p>
                <a:r>
                  <a:rPr lang="en-US" sz="800" b="0" i="0" dirty="0" err="1">
                    <a:solidFill>
                      <a:srgbClr val="141414"/>
                    </a:solidFill>
                    <a:effectLst/>
                    <a:latin typeface="JioType"/>
                  </a:rPr>
                  <a:t>Mr</a:t>
                </a:r>
                <a:r>
                  <a:rPr lang="en-US" sz="800" b="0" i="0" dirty="0">
                    <a:solidFill>
                      <a:srgbClr val="141414"/>
                    </a:solidFill>
                    <a:effectLst/>
                    <a:latin typeface="JioType"/>
                  </a:rPr>
                  <a:t> Hitesh Kumar </a:t>
                </a:r>
                <a:r>
                  <a:rPr lang="en-US" sz="800" b="0" i="0" dirty="0" err="1">
                    <a:solidFill>
                      <a:srgbClr val="141414"/>
                    </a:solidFill>
                    <a:effectLst/>
                    <a:latin typeface="JioType"/>
                  </a:rPr>
                  <a:t>Sethia</a:t>
                </a:r>
                <a:r>
                  <a:rPr lang="en-US" sz="800" b="0" i="0" dirty="0">
                    <a:solidFill>
                      <a:srgbClr val="141414"/>
                    </a:solidFill>
                    <a:effectLst/>
                    <a:latin typeface="JioType"/>
                  </a:rPr>
                  <a:t> is the Managing Director and Chief Executive Officer of the Company. He is a fellow member of the Institute of Chartered Accountants of India. He has completed the advanced management program from Harvard Business School. He is a financial services executive with over two decades of experience across Europe, Asia (India and Greater China) and North America. He has spent most of his career at ICICI Bank Limited gaining functional experience and handling leadership roles across various departments such as credit, retail banking, corporate banking and transaction banking coupled with understanding of technology applications in financial services. He has an extensive experience in the areas of strategy formulation, market development, compliance, risk management and team building across multiple countries. He has also been involved with setting up and scaling operations as a key member of the set-up team for ICICI Bank Limited, Canada, and as the first employee of ICICI Bank Limited in Germany. He also held senior positions and country head positions for the operations of ICICI Bank Limited in United Kingdom and Hong Kong. In his last role at the ICICI Bank, he was head of transaction banking based in Mumbai.</a:t>
                </a:r>
                <a:endParaRPr lang="en-IN" sz="800" dirty="0"/>
              </a:p>
            </p:txBody>
          </p:sp>
        </p:grpSp>
        <p:pic>
          <p:nvPicPr>
            <p:cNvPr id="2058" name="Picture 10">
              <a:extLst>
                <a:ext uri="{FF2B5EF4-FFF2-40B4-BE49-F238E27FC236}">
                  <a16:creationId xmlns:a16="http://schemas.microsoft.com/office/drawing/2014/main" id="{FCAA8519-F347-838E-5700-5858090C8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044" y="4505188"/>
              <a:ext cx="2357456" cy="23574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53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D8C4BF-FA98-E2AF-56AA-737A5670B1DF}"/>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lstStyle/>
          <a:p>
            <a:pPr algn="l"/>
            <a:r>
              <a:rPr lang="en-IN" dirty="0"/>
              <a:t>PRODUCTS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6</a:t>
            </a:fld>
            <a:endParaRPr lang="en-US" noProof="0" dirty="0"/>
          </a:p>
        </p:txBody>
      </p:sp>
      <p:sp>
        <p:nvSpPr>
          <p:cNvPr id="5" name="Rectangle 4">
            <a:extLst>
              <a:ext uri="{FF2B5EF4-FFF2-40B4-BE49-F238E27FC236}">
                <a16:creationId xmlns:a16="http://schemas.microsoft.com/office/drawing/2014/main" id="{1360D796-D58D-66A9-C1A4-9D55771FBBD0}"/>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extBox 1">
            <a:extLst>
              <a:ext uri="{FF2B5EF4-FFF2-40B4-BE49-F238E27FC236}">
                <a16:creationId xmlns:a16="http://schemas.microsoft.com/office/drawing/2014/main" id="{907595F4-CC6B-B8A8-5CA9-37F5200F18C0}"/>
              </a:ext>
            </a:extLst>
          </p:cNvPr>
          <p:cNvSpPr txBox="1"/>
          <p:nvPr/>
        </p:nvSpPr>
        <p:spPr>
          <a:xfrm>
            <a:off x="682752" y="1536192"/>
            <a:ext cx="6876288" cy="369332"/>
          </a:xfrm>
          <a:prstGeom prst="rect">
            <a:avLst/>
          </a:prstGeom>
          <a:noFill/>
        </p:spPr>
        <p:txBody>
          <a:bodyPr wrap="square" rtlCol="0">
            <a:spAutoFit/>
          </a:bodyPr>
          <a:lstStyle/>
          <a:p>
            <a:r>
              <a:rPr lang="en-IN" b="1" dirty="0"/>
              <a:t>Product Category</a:t>
            </a:r>
          </a:p>
        </p:txBody>
      </p:sp>
      <p:sp>
        <p:nvSpPr>
          <p:cNvPr id="9" name="TextBox 8">
            <a:extLst>
              <a:ext uri="{FF2B5EF4-FFF2-40B4-BE49-F238E27FC236}">
                <a16:creationId xmlns:a16="http://schemas.microsoft.com/office/drawing/2014/main" id="{1535B856-16A9-3FAB-DBA1-0A60E76638EC}"/>
              </a:ext>
            </a:extLst>
          </p:cNvPr>
          <p:cNvSpPr txBox="1"/>
          <p:nvPr/>
        </p:nvSpPr>
        <p:spPr>
          <a:xfrm>
            <a:off x="682752" y="2038175"/>
            <a:ext cx="6876288" cy="2554545"/>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t>Loan</a:t>
            </a:r>
          </a:p>
          <a:p>
            <a:pPr marL="742950" lvl="1" indent="-285750">
              <a:buFont typeface="Wingdings" panose="05000000000000000000" pitchFamily="2" charset="2"/>
              <a:buChar char="Ø"/>
            </a:pPr>
            <a:r>
              <a:rPr lang="en-IN" sz="1600" dirty="0"/>
              <a:t>Personal Loan</a:t>
            </a:r>
          </a:p>
          <a:p>
            <a:pPr marL="742950" lvl="1" indent="-285750">
              <a:buFont typeface="Wingdings" panose="05000000000000000000" pitchFamily="2" charset="2"/>
              <a:buChar char="Ø"/>
            </a:pPr>
            <a:r>
              <a:rPr lang="en-IN" sz="1600" dirty="0"/>
              <a:t>Consumer Durable Loan</a:t>
            </a:r>
          </a:p>
          <a:p>
            <a:pPr marL="742950" lvl="1" indent="-285750">
              <a:buFont typeface="Wingdings" panose="05000000000000000000" pitchFamily="2" charset="2"/>
              <a:buChar char="Ø"/>
            </a:pPr>
            <a:r>
              <a:rPr lang="en-IN" sz="1600" dirty="0"/>
              <a:t>Merchant Credit Facility</a:t>
            </a:r>
            <a:br>
              <a:rPr lang="en-IN" sz="1600" dirty="0"/>
            </a:br>
            <a:endParaRPr lang="en-IN" sz="1600" dirty="0"/>
          </a:p>
          <a:p>
            <a:pPr marL="285750" indent="-285750">
              <a:buFont typeface="Wingdings" panose="05000000000000000000" pitchFamily="2" charset="2"/>
              <a:buChar char="Ø"/>
            </a:pPr>
            <a:r>
              <a:rPr lang="en-IN" sz="1600" dirty="0"/>
              <a:t>Insurance Broking</a:t>
            </a:r>
            <a:br>
              <a:rPr lang="en-IN" sz="1600" dirty="0"/>
            </a:br>
            <a:endParaRPr lang="en-IN" sz="1600" dirty="0"/>
          </a:p>
          <a:p>
            <a:pPr marL="285750" indent="-285750">
              <a:buFont typeface="Wingdings" panose="05000000000000000000" pitchFamily="2" charset="2"/>
              <a:buChar char="Ø"/>
            </a:pPr>
            <a:r>
              <a:rPr lang="en-IN" sz="1600" dirty="0"/>
              <a:t>Payments Banks</a:t>
            </a:r>
            <a:br>
              <a:rPr lang="en-IN" sz="1600" dirty="0"/>
            </a:br>
            <a:endParaRPr lang="en-IN" sz="1600" dirty="0"/>
          </a:p>
          <a:p>
            <a:pPr marL="285750" indent="-285750">
              <a:buFont typeface="Wingdings" panose="05000000000000000000" pitchFamily="2" charset="2"/>
              <a:buChar char="Ø"/>
            </a:pPr>
            <a:r>
              <a:rPr lang="en-IN" sz="1600" dirty="0"/>
              <a:t>Payments Solution</a:t>
            </a:r>
          </a:p>
        </p:txBody>
      </p:sp>
      <p:sp>
        <p:nvSpPr>
          <p:cNvPr id="4" name="Rectangle 3">
            <a:extLst>
              <a:ext uri="{FF2B5EF4-FFF2-40B4-BE49-F238E27FC236}">
                <a16:creationId xmlns:a16="http://schemas.microsoft.com/office/drawing/2014/main" id="{4851C4B3-3C00-8FF2-A565-CBF5D283BC0F}"/>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399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7E8FB-1D2E-64CB-5777-DB4FC6EE8C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32E332-6EE2-4CD4-76B3-70F09FCBD650}"/>
              </a:ext>
              <a:ext uri="{C183D7F6-B498-43B3-948B-1728B52AA6E4}">
                <adec:decorative xmlns:adec="http://schemas.microsoft.com/office/drawing/2017/decorative" val="1"/>
              </a:ext>
            </a:extLst>
          </p:cNvPr>
          <p:cNvSpPr>
            <a:spLocks noGrp="1"/>
          </p:cNvSpPr>
          <p:nvPr>
            <p:ph type="title"/>
          </p:nvPr>
        </p:nvSpPr>
        <p:spPr>
          <a:xfrm>
            <a:off x="455744" y="304310"/>
            <a:ext cx="11144482" cy="985000"/>
          </a:xfrm>
        </p:spPr>
        <p:txBody>
          <a:bodyPr/>
          <a:lstStyle/>
          <a:p>
            <a:pPr algn="l"/>
            <a:r>
              <a:rPr lang="en-IN" dirty="0"/>
              <a:t>COMPANY  FINANCIALS</a:t>
            </a:r>
          </a:p>
        </p:txBody>
      </p:sp>
      <p:sp>
        <p:nvSpPr>
          <p:cNvPr id="6" name="Footer Placeholder 5">
            <a:extLst>
              <a:ext uri="{FF2B5EF4-FFF2-40B4-BE49-F238E27FC236}">
                <a16:creationId xmlns:a16="http://schemas.microsoft.com/office/drawing/2014/main" id="{CD9F95DB-7F9E-E19B-B6A5-BB6E7AEB55CE}"/>
              </a:ext>
            </a:extLst>
          </p:cNvPr>
          <p:cNvSpPr>
            <a:spLocks noGrp="1"/>
          </p:cNvSpPr>
          <p:nvPr>
            <p:ph type="ftr" sz="quarter" idx="13"/>
          </p:nvPr>
        </p:nvSpPr>
        <p:spPr>
          <a:xfrm>
            <a:off x="455744" y="6474544"/>
            <a:ext cx="5664000" cy="295062"/>
          </a:xfrm>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B15726C7-9237-D93A-4338-CD1A687BE183}"/>
              </a:ext>
            </a:extLst>
          </p:cNvPr>
          <p:cNvSpPr>
            <a:spLocks noGrp="1"/>
          </p:cNvSpPr>
          <p:nvPr>
            <p:ph type="sldNum" sz="quarter" idx="33"/>
          </p:nvPr>
        </p:nvSpPr>
        <p:spPr>
          <a:xfrm>
            <a:off x="11783744" y="6406075"/>
            <a:ext cx="432000" cy="432000"/>
          </a:xfrm>
        </p:spPr>
        <p:txBody>
          <a:bodyPr/>
          <a:lstStyle/>
          <a:p>
            <a:fld id="{19B51A1E-902D-48AF-9020-955120F399B6}" type="slidenum">
              <a:rPr lang="en-US" noProof="0" smtClean="0"/>
              <a:pPr/>
              <a:t>7</a:t>
            </a:fld>
            <a:endParaRPr lang="en-US" noProof="0" dirty="0"/>
          </a:p>
        </p:txBody>
      </p:sp>
      <p:sp>
        <p:nvSpPr>
          <p:cNvPr id="5" name="Rectangle 4">
            <a:extLst>
              <a:ext uri="{FF2B5EF4-FFF2-40B4-BE49-F238E27FC236}">
                <a16:creationId xmlns:a16="http://schemas.microsoft.com/office/drawing/2014/main" id="{4A1FBC4C-BDAE-AF77-E9C9-9F529B15DA4D}"/>
              </a:ext>
              <a:ext uri="{C183D7F6-B498-43B3-948B-1728B52AA6E4}">
                <adec:decorative xmlns:adec="http://schemas.microsoft.com/office/drawing/2017/decorative" val="1"/>
              </a:ext>
            </a:extLst>
          </p:cNvPr>
          <p:cNvSpPr/>
          <p:nvPr/>
        </p:nvSpPr>
        <p:spPr>
          <a:xfrm>
            <a:off x="23744" y="1224927"/>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aphicFrame>
        <p:nvGraphicFramePr>
          <p:cNvPr id="2" name="Table 1">
            <a:extLst>
              <a:ext uri="{FF2B5EF4-FFF2-40B4-BE49-F238E27FC236}">
                <a16:creationId xmlns:a16="http://schemas.microsoft.com/office/drawing/2014/main" id="{9BD774BB-5071-7EDD-94BD-4918C246353F}"/>
              </a:ext>
            </a:extLst>
          </p:cNvPr>
          <p:cNvGraphicFramePr>
            <a:graphicFrameLocks noGrp="1"/>
          </p:cNvGraphicFramePr>
          <p:nvPr>
            <p:extLst>
              <p:ext uri="{D42A27DB-BD31-4B8C-83A1-F6EECF244321}">
                <p14:modId xmlns:p14="http://schemas.microsoft.com/office/powerpoint/2010/main" val="1038894802"/>
              </p:ext>
            </p:extLst>
          </p:nvPr>
        </p:nvGraphicFramePr>
        <p:xfrm>
          <a:off x="176484" y="1664248"/>
          <a:ext cx="5414988" cy="5105357"/>
        </p:xfrm>
        <a:graphic>
          <a:graphicData uri="http://schemas.openxmlformats.org/drawingml/2006/table">
            <a:tbl>
              <a:tblPr>
                <a:tableStyleId>{1FECB4D8-DB02-4DC6-A0A2-4F2EBAE1DC90}</a:tableStyleId>
              </a:tblPr>
              <a:tblGrid>
                <a:gridCol w="1796538">
                  <a:extLst>
                    <a:ext uri="{9D8B030D-6E8A-4147-A177-3AD203B41FA5}">
                      <a16:colId xmlns:a16="http://schemas.microsoft.com/office/drawing/2014/main" val="538943854"/>
                    </a:ext>
                  </a:extLst>
                </a:gridCol>
                <a:gridCol w="645776">
                  <a:extLst>
                    <a:ext uri="{9D8B030D-6E8A-4147-A177-3AD203B41FA5}">
                      <a16:colId xmlns:a16="http://schemas.microsoft.com/office/drawing/2014/main" val="2674892409"/>
                    </a:ext>
                  </a:extLst>
                </a:gridCol>
                <a:gridCol w="776460">
                  <a:extLst>
                    <a:ext uri="{9D8B030D-6E8A-4147-A177-3AD203B41FA5}">
                      <a16:colId xmlns:a16="http://schemas.microsoft.com/office/drawing/2014/main" val="219082583"/>
                    </a:ext>
                  </a:extLst>
                </a:gridCol>
                <a:gridCol w="769644">
                  <a:extLst>
                    <a:ext uri="{9D8B030D-6E8A-4147-A177-3AD203B41FA5}">
                      <a16:colId xmlns:a16="http://schemas.microsoft.com/office/drawing/2014/main" val="3579404065"/>
                    </a:ext>
                  </a:extLst>
                </a:gridCol>
                <a:gridCol w="721956">
                  <a:extLst>
                    <a:ext uri="{9D8B030D-6E8A-4147-A177-3AD203B41FA5}">
                      <a16:colId xmlns:a16="http://schemas.microsoft.com/office/drawing/2014/main" val="2494060149"/>
                    </a:ext>
                  </a:extLst>
                </a:gridCol>
                <a:gridCol w="704614">
                  <a:extLst>
                    <a:ext uri="{9D8B030D-6E8A-4147-A177-3AD203B41FA5}">
                      <a16:colId xmlns:a16="http://schemas.microsoft.com/office/drawing/2014/main" val="2702781557"/>
                    </a:ext>
                  </a:extLst>
                </a:gridCol>
              </a:tblGrid>
              <a:tr h="617171">
                <a:tc>
                  <a:txBody>
                    <a:bodyPr/>
                    <a:lstStyle/>
                    <a:p>
                      <a:pPr algn="l" fontAlgn="b"/>
                      <a:r>
                        <a:rPr lang="en-IN" sz="1200" b="1" cap="all" dirty="0">
                          <a:solidFill>
                            <a:srgbClr val="000000"/>
                          </a:solidFill>
                          <a:effectLst/>
                        </a:rPr>
                        <a:t>QUARTERLY</a:t>
                      </a:r>
                      <a:endParaRPr lang="en-IN" sz="1200" b="1" cap="all" dirty="0">
                        <a:effectLst/>
                      </a:endParaRPr>
                    </a:p>
                  </a:txBody>
                  <a:tcPr marL="114300" marR="228600" marT="114300" marB="114300" anchor="b"/>
                </a:tc>
                <a:tc>
                  <a:txBody>
                    <a:bodyPr/>
                    <a:lstStyle/>
                    <a:p>
                      <a:pPr algn="r" fontAlgn="b"/>
                      <a:r>
                        <a:rPr lang="en-IN" sz="1200" b="1" cap="all">
                          <a:effectLst/>
                        </a:rPr>
                        <a:t>DEC 2023</a:t>
                      </a:r>
                    </a:p>
                  </a:txBody>
                  <a:tcPr marL="114300" marR="114300" marT="114300" marB="114300" anchor="b"/>
                </a:tc>
                <a:tc>
                  <a:txBody>
                    <a:bodyPr/>
                    <a:lstStyle/>
                    <a:p>
                      <a:pPr algn="r" fontAlgn="b"/>
                      <a:r>
                        <a:rPr lang="en-IN" sz="1200" b="1" cap="all">
                          <a:effectLst/>
                        </a:rPr>
                        <a:t>SEP 2023</a:t>
                      </a:r>
                    </a:p>
                  </a:txBody>
                  <a:tcPr marL="114300" marR="114300" marT="114300" marB="114300" anchor="b"/>
                </a:tc>
                <a:tc>
                  <a:txBody>
                    <a:bodyPr/>
                    <a:lstStyle/>
                    <a:p>
                      <a:pPr algn="r" fontAlgn="b"/>
                      <a:r>
                        <a:rPr lang="en-IN" sz="1200" b="1" cap="all" dirty="0">
                          <a:effectLst/>
                        </a:rPr>
                        <a:t>JUN 2023</a:t>
                      </a:r>
                    </a:p>
                  </a:txBody>
                  <a:tcPr marL="114300" marR="114300" marT="114300" marB="114300" anchor="b"/>
                </a:tc>
                <a:tc>
                  <a:txBody>
                    <a:bodyPr/>
                    <a:lstStyle/>
                    <a:p>
                      <a:pPr algn="r" fontAlgn="b"/>
                      <a:r>
                        <a:rPr lang="en-IN" sz="1200" b="1" cap="all">
                          <a:effectLst/>
                        </a:rPr>
                        <a:t>MAR 2023</a:t>
                      </a:r>
                    </a:p>
                  </a:txBody>
                  <a:tcPr marL="114300" marR="114300" marT="114300" marB="114300" anchor="b"/>
                </a:tc>
                <a:tc>
                  <a:txBody>
                    <a:bodyPr/>
                    <a:lstStyle/>
                    <a:p>
                      <a:pPr algn="r" fontAlgn="b"/>
                      <a:r>
                        <a:rPr lang="en-IN" sz="1200" b="1" cap="all">
                          <a:effectLst/>
                        </a:rPr>
                        <a:t>DEC 2022</a:t>
                      </a:r>
                    </a:p>
                  </a:txBody>
                  <a:tcPr marL="114300" marR="114300" marT="114300" marB="114300" anchor="b"/>
                </a:tc>
                <a:extLst>
                  <a:ext uri="{0D108BD9-81ED-4DB2-BD59-A6C34878D82A}">
                    <a16:rowId xmlns:a16="http://schemas.microsoft.com/office/drawing/2014/main" val="1901240382"/>
                  </a:ext>
                </a:extLst>
              </a:tr>
              <a:tr h="348148">
                <a:tc>
                  <a:txBody>
                    <a:bodyPr/>
                    <a:lstStyle/>
                    <a:p>
                      <a:pPr algn="l" fontAlgn="ctr"/>
                      <a:r>
                        <a:rPr lang="en-IN" sz="1200" b="0" dirty="0">
                          <a:effectLst/>
                        </a:rPr>
                        <a:t>Total Income</a:t>
                      </a:r>
                    </a:p>
                  </a:txBody>
                  <a:tcPr marL="114300" marR="228600" marT="76200" marB="76200" anchor="ctr"/>
                </a:tc>
                <a:tc>
                  <a:txBody>
                    <a:bodyPr/>
                    <a:lstStyle/>
                    <a:p>
                      <a:pPr algn="r" fontAlgn="ctr"/>
                      <a:r>
                        <a:rPr lang="en-IN" sz="1200" b="0" dirty="0">
                          <a:effectLst/>
                        </a:rPr>
                        <a:t>134.08</a:t>
                      </a:r>
                    </a:p>
                  </a:txBody>
                  <a:tcPr marL="114300" marR="114300" marT="76200" marB="76200" anchor="ctr"/>
                </a:tc>
                <a:tc>
                  <a:txBody>
                    <a:bodyPr/>
                    <a:lstStyle/>
                    <a:p>
                      <a:pPr algn="r" fontAlgn="ctr"/>
                      <a:r>
                        <a:rPr lang="en-IN" sz="1200" b="0" dirty="0">
                          <a:effectLst/>
                        </a:rPr>
                        <a:t>148.90</a:t>
                      </a:r>
                    </a:p>
                  </a:txBody>
                  <a:tcPr marL="114300" marR="114300" marT="76200" marB="76200" anchor="ctr"/>
                </a:tc>
                <a:tc>
                  <a:txBody>
                    <a:bodyPr/>
                    <a:lstStyle/>
                    <a:p>
                      <a:pPr algn="r" fontAlgn="ctr"/>
                      <a:r>
                        <a:rPr lang="en-IN" sz="1200" b="0" dirty="0">
                          <a:effectLst/>
                        </a:rPr>
                        <a:t>214.57</a:t>
                      </a:r>
                    </a:p>
                  </a:txBody>
                  <a:tcPr marL="114300" marR="114300" marT="76200" marB="76200" anchor="ctr"/>
                </a:tc>
                <a:tc>
                  <a:txBody>
                    <a:bodyPr/>
                    <a:lstStyle/>
                    <a:p>
                      <a:pPr algn="r" fontAlgn="ctr"/>
                      <a:r>
                        <a:rPr lang="en-IN" sz="1200" b="0" dirty="0">
                          <a:effectLst/>
                        </a:rPr>
                        <a:t>0.00</a:t>
                      </a:r>
                    </a:p>
                  </a:txBody>
                  <a:tcPr marL="114300" marR="114300" marT="76200" marB="76200" anchor="ctr"/>
                </a:tc>
                <a:tc>
                  <a:txBody>
                    <a:bodyPr/>
                    <a:lstStyle/>
                    <a:p>
                      <a:pPr algn="r" fontAlgn="ctr"/>
                      <a:r>
                        <a:rPr lang="en-IN" sz="1200" b="0">
                          <a:effectLst/>
                        </a:rPr>
                        <a:t>34.96</a:t>
                      </a:r>
                    </a:p>
                  </a:txBody>
                  <a:tcPr marL="114300" marR="114300" marT="76200" marB="76200" anchor="ctr"/>
                </a:tc>
                <a:extLst>
                  <a:ext uri="{0D108BD9-81ED-4DB2-BD59-A6C34878D82A}">
                    <a16:rowId xmlns:a16="http://schemas.microsoft.com/office/drawing/2014/main" val="301099828"/>
                  </a:ext>
                </a:extLst>
              </a:tr>
              <a:tr h="538047">
                <a:tc>
                  <a:txBody>
                    <a:bodyPr/>
                    <a:lstStyle/>
                    <a:p>
                      <a:pPr algn="l" fontAlgn="ctr"/>
                      <a:r>
                        <a:rPr lang="en-IN" sz="1200" b="0">
                          <a:effectLst/>
                        </a:rPr>
                        <a:t>Total Income Growth (%)</a:t>
                      </a:r>
                    </a:p>
                  </a:txBody>
                  <a:tcPr marL="114300" marR="228600" marT="76200" marB="76200" anchor="ctr"/>
                </a:tc>
                <a:tc>
                  <a:txBody>
                    <a:bodyPr/>
                    <a:lstStyle/>
                    <a:p>
                      <a:pPr algn="r" fontAlgn="ctr"/>
                      <a:r>
                        <a:rPr lang="en-IN" sz="1200" b="0">
                          <a:solidFill>
                            <a:srgbClr val="ED193B"/>
                          </a:solidFill>
                          <a:effectLst/>
                        </a:rPr>
                        <a:t>-9.95</a:t>
                      </a:r>
                      <a:endParaRPr lang="en-IN" sz="1200" b="0">
                        <a:effectLst/>
                      </a:endParaRPr>
                    </a:p>
                  </a:txBody>
                  <a:tcPr marL="114300" marR="114300" marT="76200" marB="76200" anchor="ctr"/>
                </a:tc>
                <a:tc>
                  <a:txBody>
                    <a:bodyPr/>
                    <a:lstStyle/>
                    <a:p>
                      <a:pPr algn="r" fontAlgn="ctr"/>
                      <a:r>
                        <a:rPr lang="en-IN" sz="1200" b="0" dirty="0">
                          <a:solidFill>
                            <a:srgbClr val="ED193B"/>
                          </a:solidFill>
                          <a:effectLst/>
                        </a:rPr>
                        <a:t>-30.61</a:t>
                      </a:r>
                      <a:endParaRPr lang="en-IN" sz="1200" b="0" dirty="0">
                        <a:effectLst/>
                      </a:endParaRP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solidFill>
                            <a:srgbClr val="ED193B"/>
                          </a:solidFill>
                          <a:effectLst/>
                        </a:rPr>
                        <a:t>-100.00</a:t>
                      </a:r>
                      <a:endParaRPr lang="en-IN" sz="1200" b="0">
                        <a:effectLst/>
                      </a:endParaRPr>
                    </a:p>
                  </a:txBody>
                  <a:tcPr marL="114300" marR="114300" marT="76200" marB="76200" anchor="ctr"/>
                </a:tc>
                <a:tc>
                  <a:txBody>
                    <a:bodyPr/>
                    <a:lstStyle/>
                    <a:p>
                      <a:pPr algn="r" fontAlgn="ctr"/>
                      <a:r>
                        <a:rPr lang="en-IN" sz="1200" b="0">
                          <a:solidFill>
                            <a:srgbClr val="00935C"/>
                          </a:solidFill>
                          <a:effectLst/>
                        </a:rPr>
                        <a:t>1,085.08</a:t>
                      </a:r>
                      <a:endParaRPr lang="en-IN" sz="1200" b="0">
                        <a:effectLst/>
                      </a:endParaRPr>
                    </a:p>
                  </a:txBody>
                  <a:tcPr marL="114300" marR="114300" marT="76200" marB="76200" anchor="ctr"/>
                </a:tc>
                <a:extLst>
                  <a:ext uri="{0D108BD9-81ED-4DB2-BD59-A6C34878D82A}">
                    <a16:rowId xmlns:a16="http://schemas.microsoft.com/office/drawing/2014/main" val="2321576684"/>
                  </a:ext>
                </a:extLst>
              </a:tr>
              <a:tr h="348148">
                <a:tc>
                  <a:txBody>
                    <a:bodyPr/>
                    <a:lstStyle/>
                    <a:p>
                      <a:pPr algn="l" fontAlgn="ctr"/>
                      <a:r>
                        <a:rPr lang="en-IN" sz="1200" b="0">
                          <a:effectLst/>
                        </a:rPr>
                        <a:t>Total Expenses</a:t>
                      </a:r>
                    </a:p>
                  </a:txBody>
                  <a:tcPr marL="114300" marR="228600" marT="76200" marB="76200" anchor="ctr"/>
                </a:tc>
                <a:tc>
                  <a:txBody>
                    <a:bodyPr/>
                    <a:lstStyle/>
                    <a:p>
                      <a:pPr algn="r" fontAlgn="ctr"/>
                      <a:r>
                        <a:rPr lang="en-IN" sz="1200" b="0">
                          <a:effectLst/>
                        </a:rPr>
                        <a:t>36.34</a:t>
                      </a:r>
                    </a:p>
                  </a:txBody>
                  <a:tcPr marL="114300" marR="114300" marT="76200" marB="76200" anchor="ctr"/>
                </a:tc>
                <a:tc>
                  <a:txBody>
                    <a:bodyPr/>
                    <a:lstStyle/>
                    <a:p>
                      <a:pPr algn="r" fontAlgn="ctr"/>
                      <a:r>
                        <a:rPr lang="en-IN" sz="1200" b="0">
                          <a:effectLst/>
                        </a:rPr>
                        <a:t>25.34</a:t>
                      </a:r>
                    </a:p>
                  </a:txBody>
                  <a:tcPr marL="114300" marR="114300" marT="76200" marB="76200" anchor="ctr"/>
                </a:tc>
                <a:tc>
                  <a:txBody>
                    <a:bodyPr/>
                    <a:lstStyle/>
                    <a:p>
                      <a:pPr algn="r" fontAlgn="ctr"/>
                      <a:r>
                        <a:rPr lang="en-IN" sz="1200" b="0">
                          <a:effectLst/>
                        </a:rPr>
                        <a:t>8.61</a:t>
                      </a:r>
                    </a:p>
                  </a:txBody>
                  <a:tcPr marL="114300" marR="114300" marT="76200" marB="76200" anchor="ctr"/>
                </a:tc>
                <a:tc>
                  <a:txBody>
                    <a:bodyPr/>
                    <a:lstStyle/>
                    <a:p>
                      <a:pPr algn="r" fontAlgn="ctr"/>
                      <a:r>
                        <a:rPr lang="en-IN" sz="1200" b="0">
                          <a:effectLst/>
                        </a:rPr>
                        <a:t>0.00</a:t>
                      </a:r>
                    </a:p>
                  </a:txBody>
                  <a:tcPr marL="114300" marR="114300" marT="76200" marB="76200" anchor="ctr"/>
                </a:tc>
                <a:tc>
                  <a:txBody>
                    <a:bodyPr/>
                    <a:lstStyle/>
                    <a:p>
                      <a:pPr algn="r" fontAlgn="ctr"/>
                      <a:r>
                        <a:rPr lang="en-IN" sz="1200" b="0">
                          <a:effectLst/>
                        </a:rPr>
                        <a:t>4.10</a:t>
                      </a:r>
                    </a:p>
                  </a:txBody>
                  <a:tcPr marL="114300" marR="114300" marT="76200" marB="76200" anchor="ctr"/>
                </a:tc>
                <a:extLst>
                  <a:ext uri="{0D108BD9-81ED-4DB2-BD59-A6C34878D82A}">
                    <a16:rowId xmlns:a16="http://schemas.microsoft.com/office/drawing/2014/main" val="1032639699"/>
                  </a:ext>
                </a:extLst>
              </a:tr>
              <a:tr h="538047">
                <a:tc>
                  <a:txBody>
                    <a:bodyPr/>
                    <a:lstStyle/>
                    <a:p>
                      <a:pPr algn="l" fontAlgn="ctr"/>
                      <a:r>
                        <a:rPr lang="en-IN" sz="1200" b="0">
                          <a:effectLst/>
                        </a:rPr>
                        <a:t>Total Expenses Growth (%)</a:t>
                      </a:r>
                    </a:p>
                  </a:txBody>
                  <a:tcPr marL="114300" marR="228600" marT="76200" marB="76200" anchor="ctr"/>
                </a:tc>
                <a:tc>
                  <a:txBody>
                    <a:bodyPr/>
                    <a:lstStyle/>
                    <a:p>
                      <a:pPr algn="r" fontAlgn="ctr"/>
                      <a:r>
                        <a:rPr lang="en-IN" sz="1200" b="0">
                          <a:solidFill>
                            <a:srgbClr val="00935C"/>
                          </a:solidFill>
                          <a:effectLst/>
                        </a:rPr>
                        <a:t>43.41</a:t>
                      </a:r>
                      <a:endParaRPr lang="en-IN" sz="1200" b="0">
                        <a:effectLst/>
                      </a:endParaRPr>
                    </a:p>
                  </a:txBody>
                  <a:tcPr marL="114300" marR="114300" marT="76200" marB="76200" anchor="ctr"/>
                </a:tc>
                <a:tc>
                  <a:txBody>
                    <a:bodyPr/>
                    <a:lstStyle/>
                    <a:p>
                      <a:pPr algn="r" fontAlgn="ctr"/>
                      <a:r>
                        <a:rPr lang="en-IN" sz="1200" b="0">
                          <a:solidFill>
                            <a:srgbClr val="00935C"/>
                          </a:solidFill>
                          <a:effectLst/>
                        </a:rPr>
                        <a:t>194.31</a:t>
                      </a:r>
                      <a:endParaRPr lang="en-IN" sz="1200" b="0">
                        <a:effectLst/>
                      </a:endParaRP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solidFill>
                            <a:srgbClr val="ED193B"/>
                          </a:solidFill>
                          <a:effectLst/>
                        </a:rPr>
                        <a:t>-100.00</a:t>
                      </a:r>
                      <a:endParaRPr lang="en-IN" sz="1200" b="0">
                        <a:effectLst/>
                      </a:endParaRPr>
                    </a:p>
                  </a:txBody>
                  <a:tcPr marL="114300" marR="114300" marT="76200" marB="76200" anchor="ctr"/>
                </a:tc>
                <a:tc>
                  <a:txBody>
                    <a:bodyPr/>
                    <a:lstStyle/>
                    <a:p>
                      <a:pPr algn="r" fontAlgn="ctr"/>
                      <a:r>
                        <a:rPr lang="en-IN" sz="1200" b="0">
                          <a:solidFill>
                            <a:srgbClr val="00935C"/>
                          </a:solidFill>
                          <a:effectLst/>
                        </a:rPr>
                        <a:t>1,950.00</a:t>
                      </a:r>
                      <a:endParaRPr lang="en-IN" sz="1200" b="0">
                        <a:effectLst/>
                      </a:endParaRPr>
                    </a:p>
                  </a:txBody>
                  <a:tcPr marL="114300" marR="114300" marT="76200" marB="76200" anchor="ctr"/>
                </a:tc>
                <a:extLst>
                  <a:ext uri="{0D108BD9-81ED-4DB2-BD59-A6C34878D82A}">
                    <a16:rowId xmlns:a16="http://schemas.microsoft.com/office/drawing/2014/main" val="913638797"/>
                  </a:ext>
                </a:extLst>
              </a:tr>
              <a:tr h="348148">
                <a:tc>
                  <a:txBody>
                    <a:bodyPr/>
                    <a:lstStyle/>
                    <a:p>
                      <a:pPr algn="l" fontAlgn="ctr"/>
                      <a:r>
                        <a:rPr lang="en-IN" sz="1200" b="0" dirty="0">
                          <a:effectLst/>
                        </a:rPr>
                        <a:t>EBIT</a:t>
                      </a:r>
                    </a:p>
                  </a:txBody>
                  <a:tcPr marL="114300" marR="228600" marT="76200" marB="76200" anchor="ctr"/>
                </a:tc>
                <a:tc>
                  <a:txBody>
                    <a:bodyPr/>
                    <a:lstStyle/>
                    <a:p>
                      <a:pPr algn="r" fontAlgn="ctr"/>
                      <a:r>
                        <a:rPr lang="en-IN" sz="1200" b="0">
                          <a:effectLst/>
                        </a:rPr>
                        <a:t>97.74</a:t>
                      </a:r>
                    </a:p>
                  </a:txBody>
                  <a:tcPr marL="114300" marR="114300" marT="76200" marB="76200" anchor="ctr"/>
                </a:tc>
                <a:tc>
                  <a:txBody>
                    <a:bodyPr/>
                    <a:lstStyle/>
                    <a:p>
                      <a:pPr algn="r" fontAlgn="ctr"/>
                      <a:r>
                        <a:rPr lang="en-IN" sz="1200" b="0">
                          <a:effectLst/>
                        </a:rPr>
                        <a:t>123.56</a:t>
                      </a:r>
                    </a:p>
                  </a:txBody>
                  <a:tcPr marL="114300" marR="114300" marT="76200" marB="76200" anchor="ctr"/>
                </a:tc>
                <a:tc>
                  <a:txBody>
                    <a:bodyPr/>
                    <a:lstStyle/>
                    <a:p>
                      <a:pPr algn="r" fontAlgn="ctr"/>
                      <a:r>
                        <a:rPr lang="en-IN" sz="1200" b="0">
                          <a:effectLst/>
                        </a:rPr>
                        <a:t>205.96</a:t>
                      </a:r>
                    </a:p>
                  </a:txBody>
                  <a:tcPr marL="114300" marR="114300" marT="76200" marB="76200" anchor="ctr"/>
                </a:tc>
                <a:tc>
                  <a:txBody>
                    <a:bodyPr/>
                    <a:lstStyle/>
                    <a:p>
                      <a:pPr algn="r" fontAlgn="ctr"/>
                      <a:r>
                        <a:rPr lang="en-IN" sz="1200" b="0">
                          <a:effectLst/>
                        </a:rPr>
                        <a:t>0.00</a:t>
                      </a:r>
                    </a:p>
                  </a:txBody>
                  <a:tcPr marL="114300" marR="114300" marT="76200" marB="76200" anchor="ctr"/>
                </a:tc>
                <a:tc>
                  <a:txBody>
                    <a:bodyPr/>
                    <a:lstStyle/>
                    <a:p>
                      <a:pPr algn="r" fontAlgn="ctr"/>
                      <a:r>
                        <a:rPr lang="en-IN" sz="1200" b="0">
                          <a:effectLst/>
                        </a:rPr>
                        <a:t>30.86</a:t>
                      </a:r>
                    </a:p>
                  </a:txBody>
                  <a:tcPr marL="114300" marR="114300" marT="76200" marB="76200" anchor="ctr"/>
                </a:tc>
                <a:extLst>
                  <a:ext uri="{0D108BD9-81ED-4DB2-BD59-A6C34878D82A}">
                    <a16:rowId xmlns:a16="http://schemas.microsoft.com/office/drawing/2014/main" val="3363599561"/>
                  </a:ext>
                </a:extLst>
              </a:tr>
              <a:tr h="538047">
                <a:tc>
                  <a:txBody>
                    <a:bodyPr/>
                    <a:lstStyle/>
                    <a:p>
                      <a:pPr algn="l" fontAlgn="ctr"/>
                      <a:r>
                        <a:rPr lang="en-IN" sz="1200" b="0" dirty="0">
                          <a:effectLst/>
                        </a:rPr>
                        <a:t>EBIT Growth (%)</a:t>
                      </a:r>
                    </a:p>
                  </a:txBody>
                  <a:tcPr marL="114300" marR="228600" marT="76200" marB="76200" anchor="ctr"/>
                </a:tc>
                <a:tc>
                  <a:txBody>
                    <a:bodyPr/>
                    <a:lstStyle/>
                    <a:p>
                      <a:pPr algn="r" fontAlgn="ctr"/>
                      <a:r>
                        <a:rPr lang="en-IN" sz="1200" b="0" dirty="0">
                          <a:solidFill>
                            <a:srgbClr val="ED193B"/>
                          </a:solidFill>
                          <a:effectLst/>
                        </a:rPr>
                        <a:t>-20.90</a:t>
                      </a:r>
                      <a:endParaRPr lang="en-IN" sz="1200" b="0" dirty="0">
                        <a:effectLst/>
                      </a:endParaRPr>
                    </a:p>
                  </a:txBody>
                  <a:tcPr marL="114300" marR="114300" marT="76200" marB="76200" anchor="ctr"/>
                </a:tc>
                <a:tc>
                  <a:txBody>
                    <a:bodyPr/>
                    <a:lstStyle/>
                    <a:p>
                      <a:pPr algn="r" fontAlgn="ctr"/>
                      <a:r>
                        <a:rPr lang="en-IN" sz="1200" b="0">
                          <a:solidFill>
                            <a:srgbClr val="ED193B"/>
                          </a:solidFill>
                          <a:effectLst/>
                        </a:rPr>
                        <a:t>-40.01</a:t>
                      </a:r>
                      <a:endParaRPr lang="en-IN" sz="1200" b="0">
                        <a:effectLst/>
                      </a:endParaRP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solidFill>
                            <a:srgbClr val="ED193B"/>
                          </a:solidFill>
                          <a:effectLst/>
                        </a:rPr>
                        <a:t>-100.00</a:t>
                      </a:r>
                      <a:endParaRPr lang="en-IN" sz="1200" b="0">
                        <a:effectLst/>
                      </a:endParaRPr>
                    </a:p>
                  </a:txBody>
                  <a:tcPr marL="114300" marR="114300" marT="76200" marB="76200" anchor="ctr"/>
                </a:tc>
                <a:tc>
                  <a:txBody>
                    <a:bodyPr/>
                    <a:lstStyle/>
                    <a:p>
                      <a:pPr algn="r" fontAlgn="ctr"/>
                      <a:r>
                        <a:rPr lang="en-IN" sz="1200" b="0">
                          <a:solidFill>
                            <a:srgbClr val="00935C"/>
                          </a:solidFill>
                          <a:effectLst/>
                        </a:rPr>
                        <a:t>1,022.18</a:t>
                      </a:r>
                      <a:endParaRPr lang="en-IN" sz="1200" b="0">
                        <a:effectLst/>
                      </a:endParaRPr>
                    </a:p>
                  </a:txBody>
                  <a:tcPr marL="114300" marR="114300" marT="76200" marB="76200" anchor="ctr"/>
                </a:tc>
                <a:extLst>
                  <a:ext uri="{0D108BD9-81ED-4DB2-BD59-A6C34878D82A}">
                    <a16:rowId xmlns:a16="http://schemas.microsoft.com/office/drawing/2014/main" val="1105378377"/>
                  </a:ext>
                </a:extLst>
              </a:tr>
              <a:tr h="348148">
                <a:tc>
                  <a:txBody>
                    <a:bodyPr/>
                    <a:lstStyle/>
                    <a:p>
                      <a:pPr algn="l" fontAlgn="ctr"/>
                      <a:r>
                        <a:rPr lang="en-IN" sz="1200" b="0" dirty="0">
                          <a:effectLst/>
                        </a:rPr>
                        <a:t>Profit after Tax (PAT)</a:t>
                      </a:r>
                    </a:p>
                  </a:txBody>
                  <a:tcPr marL="114300" marR="228600" marT="76200" marB="76200" anchor="ctr"/>
                </a:tc>
                <a:tc>
                  <a:txBody>
                    <a:bodyPr/>
                    <a:lstStyle/>
                    <a:p>
                      <a:pPr algn="r" fontAlgn="ctr"/>
                      <a:r>
                        <a:rPr lang="en-IN" sz="1200" b="0">
                          <a:effectLst/>
                        </a:rPr>
                        <a:t>70.48</a:t>
                      </a:r>
                    </a:p>
                  </a:txBody>
                  <a:tcPr marL="114300" marR="114300" marT="76200" marB="76200" anchor="ctr"/>
                </a:tc>
                <a:tc>
                  <a:txBody>
                    <a:bodyPr/>
                    <a:lstStyle/>
                    <a:p>
                      <a:pPr algn="r" fontAlgn="ctr"/>
                      <a:r>
                        <a:rPr lang="en-IN" sz="1200" b="0">
                          <a:effectLst/>
                        </a:rPr>
                        <a:t>88.76</a:t>
                      </a:r>
                    </a:p>
                  </a:txBody>
                  <a:tcPr marL="114300" marR="114300" marT="76200" marB="76200" anchor="ctr"/>
                </a:tc>
                <a:tc>
                  <a:txBody>
                    <a:bodyPr/>
                    <a:lstStyle/>
                    <a:p>
                      <a:pPr algn="r" fontAlgn="ctr"/>
                      <a:r>
                        <a:rPr lang="en-IN" sz="1200" b="0">
                          <a:effectLst/>
                        </a:rPr>
                        <a:t>145.47</a:t>
                      </a:r>
                    </a:p>
                  </a:txBody>
                  <a:tcPr marL="114300" marR="114300" marT="76200" marB="76200" anchor="ctr"/>
                </a:tc>
                <a:tc>
                  <a:txBody>
                    <a:bodyPr/>
                    <a:lstStyle/>
                    <a:p>
                      <a:pPr algn="r" fontAlgn="ctr"/>
                      <a:r>
                        <a:rPr lang="en-IN" sz="1200" b="0">
                          <a:effectLst/>
                        </a:rPr>
                        <a:t>0.00</a:t>
                      </a:r>
                    </a:p>
                  </a:txBody>
                  <a:tcPr marL="114300" marR="114300" marT="76200" marB="76200" anchor="ctr"/>
                </a:tc>
                <a:tc>
                  <a:txBody>
                    <a:bodyPr/>
                    <a:lstStyle/>
                    <a:p>
                      <a:pPr algn="r" fontAlgn="ctr"/>
                      <a:r>
                        <a:rPr lang="en-IN" sz="1200" b="0">
                          <a:effectLst/>
                        </a:rPr>
                        <a:t>8.04</a:t>
                      </a:r>
                    </a:p>
                  </a:txBody>
                  <a:tcPr marL="114300" marR="114300" marT="76200" marB="76200" anchor="ctr"/>
                </a:tc>
                <a:extLst>
                  <a:ext uri="{0D108BD9-81ED-4DB2-BD59-A6C34878D82A}">
                    <a16:rowId xmlns:a16="http://schemas.microsoft.com/office/drawing/2014/main" val="3582423878"/>
                  </a:ext>
                </a:extLst>
              </a:tr>
              <a:tr h="437009">
                <a:tc>
                  <a:txBody>
                    <a:bodyPr/>
                    <a:lstStyle/>
                    <a:p>
                      <a:pPr algn="l" fontAlgn="ctr"/>
                      <a:r>
                        <a:rPr lang="en-IN" sz="1200" b="0">
                          <a:effectLst/>
                        </a:rPr>
                        <a:t>PAT Growth (%)</a:t>
                      </a:r>
                    </a:p>
                  </a:txBody>
                  <a:tcPr marL="114300" marR="228600" marT="76200" marB="76200" anchor="ctr"/>
                </a:tc>
                <a:tc>
                  <a:txBody>
                    <a:bodyPr/>
                    <a:lstStyle/>
                    <a:p>
                      <a:pPr algn="r" fontAlgn="ctr"/>
                      <a:r>
                        <a:rPr lang="en-IN" sz="1200" b="0">
                          <a:solidFill>
                            <a:srgbClr val="ED193B"/>
                          </a:solidFill>
                          <a:effectLst/>
                        </a:rPr>
                        <a:t>-20.59</a:t>
                      </a:r>
                      <a:endParaRPr lang="en-IN" sz="1200" b="0">
                        <a:effectLst/>
                      </a:endParaRPr>
                    </a:p>
                  </a:txBody>
                  <a:tcPr marL="114300" marR="114300" marT="76200" marB="76200" anchor="ctr"/>
                </a:tc>
                <a:tc>
                  <a:txBody>
                    <a:bodyPr/>
                    <a:lstStyle/>
                    <a:p>
                      <a:pPr algn="r" fontAlgn="ctr"/>
                      <a:r>
                        <a:rPr lang="en-IN" sz="1200" b="0">
                          <a:solidFill>
                            <a:srgbClr val="ED193B"/>
                          </a:solidFill>
                          <a:effectLst/>
                        </a:rPr>
                        <a:t>-38.98</a:t>
                      </a:r>
                      <a:endParaRPr lang="en-IN" sz="1200" b="0">
                        <a:effectLst/>
                      </a:endParaRP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solidFill>
                            <a:srgbClr val="ED193B"/>
                          </a:solidFill>
                          <a:effectLst/>
                        </a:rPr>
                        <a:t>-100.00</a:t>
                      </a:r>
                      <a:endParaRPr lang="en-IN" sz="1200" b="0">
                        <a:effectLst/>
                      </a:endParaRPr>
                    </a:p>
                  </a:txBody>
                  <a:tcPr marL="114300" marR="114300" marT="76200" marB="76200" anchor="ctr"/>
                </a:tc>
                <a:tc>
                  <a:txBody>
                    <a:bodyPr/>
                    <a:lstStyle/>
                    <a:p>
                      <a:pPr algn="r" fontAlgn="ctr"/>
                      <a:r>
                        <a:rPr lang="en-IN" sz="1200" b="0">
                          <a:solidFill>
                            <a:srgbClr val="00935C"/>
                          </a:solidFill>
                          <a:effectLst/>
                        </a:rPr>
                        <a:t>296.06</a:t>
                      </a:r>
                      <a:endParaRPr lang="en-IN" sz="1200" b="0">
                        <a:effectLst/>
                      </a:endParaRPr>
                    </a:p>
                  </a:txBody>
                  <a:tcPr marL="114300" marR="114300" marT="76200" marB="76200" anchor="ctr"/>
                </a:tc>
                <a:extLst>
                  <a:ext uri="{0D108BD9-81ED-4DB2-BD59-A6C34878D82A}">
                    <a16:rowId xmlns:a16="http://schemas.microsoft.com/office/drawing/2014/main" val="2175099593"/>
                  </a:ext>
                </a:extLst>
              </a:tr>
              <a:tr h="348148">
                <a:tc>
                  <a:txBody>
                    <a:bodyPr/>
                    <a:lstStyle/>
                    <a:p>
                      <a:pPr algn="l" fontAlgn="ctr"/>
                      <a:r>
                        <a:rPr lang="en-IN" sz="1200" b="0">
                          <a:effectLst/>
                        </a:rPr>
                        <a:t>EBIT Margin (%)</a:t>
                      </a:r>
                    </a:p>
                  </a:txBody>
                  <a:tcPr marL="114300" marR="228600" marT="76200" marB="76200" anchor="ctr"/>
                </a:tc>
                <a:tc>
                  <a:txBody>
                    <a:bodyPr/>
                    <a:lstStyle/>
                    <a:p>
                      <a:pPr algn="r" fontAlgn="ctr"/>
                      <a:r>
                        <a:rPr lang="en-IN" sz="1200" b="0">
                          <a:effectLst/>
                        </a:rPr>
                        <a:t>72.90</a:t>
                      </a:r>
                    </a:p>
                  </a:txBody>
                  <a:tcPr marL="114300" marR="114300" marT="76200" marB="76200" anchor="ctr"/>
                </a:tc>
                <a:tc>
                  <a:txBody>
                    <a:bodyPr/>
                    <a:lstStyle/>
                    <a:p>
                      <a:pPr algn="r" fontAlgn="ctr"/>
                      <a:r>
                        <a:rPr lang="en-IN" sz="1200" b="0">
                          <a:effectLst/>
                        </a:rPr>
                        <a:t>82.98</a:t>
                      </a:r>
                    </a:p>
                  </a:txBody>
                  <a:tcPr marL="114300" marR="114300" marT="76200" marB="76200" anchor="ctr"/>
                </a:tc>
                <a:tc>
                  <a:txBody>
                    <a:bodyPr/>
                    <a:lstStyle/>
                    <a:p>
                      <a:pPr algn="r" fontAlgn="ctr"/>
                      <a:r>
                        <a:rPr lang="en-IN" sz="1200" b="0">
                          <a:effectLst/>
                        </a:rPr>
                        <a:t>95.99</a:t>
                      </a: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effectLst/>
                        </a:rPr>
                        <a:t>88.27</a:t>
                      </a:r>
                    </a:p>
                  </a:txBody>
                  <a:tcPr marL="114300" marR="114300" marT="76200" marB="76200" anchor="ctr"/>
                </a:tc>
                <a:extLst>
                  <a:ext uri="{0D108BD9-81ED-4DB2-BD59-A6C34878D82A}">
                    <a16:rowId xmlns:a16="http://schemas.microsoft.com/office/drawing/2014/main" val="2549484454"/>
                  </a:ext>
                </a:extLst>
              </a:tr>
              <a:tr h="348148">
                <a:tc>
                  <a:txBody>
                    <a:bodyPr/>
                    <a:lstStyle/>
                    <a:p>
                      <a:pPr algn="l" fontAlgn="ctr"/>
                      <a:r>
                        <a:rPr lang="en-IN" sz="1200" b="0">
                          <a:effectLst/>
                        </a:rPr>
                        <a:t>Net Profit Margin (%)</a:t>
                      </a:r>
                    </a:p>
                  </a:txBody>
                  <a:tcPr marL="114300" marR="228600" marT="76200" marB="76200" anchor="ctr"/>
                </a:tc>
                <a:tc>
                  <a:txBody>
                    <a:bodyPr/>
                    <a:lstStyle/>
                    <a:p>
                      <a:pPr algn="r" fontAlgn="ctr"/>
                      <a:r>
                        <a:rPr lang="en-IN" sz="1200" b="0">
                          <a:effectLst/>
                        </a:rPr>
                        <a:t>52.57</a:t>
                      </a:r>
                    </a:p>
                  </a:txBody>
                  <a:tcPr marL="114300" marR="114300" marT="76200" marB="76200" anchor="ctr"/>
                </a:tc>
                <a:tc>
                  <a:txBody>
                    <a:bodyPr/>
                    <a:lstStyle/>
                    <a:p>
                      <a:pPr algn="r" fontAlgn="ctr"/>
                      <a:r>
                        <a:rPr lang="en-IN" sz="1200" b="0">
                          <a:effectLst/>
                        </a:rPr>
                        <a:t>59.61</a:t>
                      </a:r>
                    </a:p>
                  </a:txBody>
                  <a:tcPr marL="114300" marR="114300" marT="76200" marB="76200" anchor="ctr"/>
                </a:tc>
                <a:tc>
                  <a:txBody>
                    <a:bodyPr/>
                    <a:lstStyle/>
                    <a:p>
                      <a:pPr algn="r" fontAlgn="ctr"/>
                      <a:r>
                        <a:rPr lang="en-IN" sz="1200" b="0">
                          <a:effectLst/>
                        </a:rPr>
                        <a:t>67.80</a:t>
                      </a: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dirty="0">
                          <a:effectLst/>
                        </a:rPr>
                        <a:t>23.00</a:t>
                      </a:r>
                    </a:p>
                  </a:txBody>
                  <a:tcPr marL="114300" marR="114300" marT="76200" marB="76200" anchor="ctr"/>
                </a:tc>
                <a:extLst>
                  <a:ext uri="{0D108BD9-81ED-4DB2-BD59-A6C34878D82A}">
                    <a16:rowId xmlns:a16="http://schemas.microsoft.com/office/drawing/2014/main" val="1511251422"/>
                  </a:ext>
                </a:extLst>
              </a:tr>
              <a:tr h="348148">
                <a:tc>
                  <a:txBody>
                    <a:bodyPr/>
                    <a:lstStyle/>
                    <a:p>
                      <a:pPr algn="l" fontAlgn="ctr"/>
                      <a:r>
                        <a:rPr lang="en-IN" sz="1200" b="0">
                          <a:effectLst/>
                        </a:rPr>
                        <a:t>Basic EPS (₹)</a:t>
                      </a:r>
                    </a:p>
                  </a:txBody>
                  <a:tcPr marL="114300" marR="228600" marT="76200" marB="76200" anchor="ctr"/>
                </a:tc>
                <a:tc>
                  <a:txBody>
                    <a:bodyPr/>
                    <a:lstStyle/>
                    <a:p>
                      <a:pPr algn="r" fontAlgn="ctr"/>
                      <a:r>
                        <a:rPr lang="en-IN" sz="1200" b="0">
                          <a:effectLst/>
                        </a:rPr>
                        <a:t>0.11</a:t>
                      </a:r>
                    </a:p>
                  </a:txBody>
                  <a:tcPr marL="114300" marR="114300" marT="76200" marB="76200" anchor="ctr"/>
                </a:tc>
                <a:tc>
                  <a:txBody>
                    <a:bodyPr/>
                    <a:lstStyle/>
                    <a:p>
                      <a:pPr algn="r" fontAlgn="ctr"/>
                      <a:r>
                        <a:rPr lang="en-IN" sz="1200" b="0">
                          <a:effectLst/>
                        </a:rPr>
                        <a:t>0.14</a:t>
                      </a:r>
                    </a:p>
                  </a:txBody>
                  <a:tcPr marL="114300" marR="114300" marT="76200" marB="76200" anchor="ctr"/>
                </a:tc>
                <a:tc>
                  <a:txBody>
                    <a:bodyPr/>
                    <a:lstStyle/>
                    <a:p>
                      <a:pPr algn="r" fontAlgn="ctr"/>
                      <a:r>
                        <a:rPr lang="en-IN" sz="1200" b="0" dirty="0">
                          <a:effectLst/>
                        </a:rPr>
                        <a:t>281.46</a:t>
                      </a:r>
                    </a:p>
                  </a:txBody>
                  <a:tcPr marL="114300" marR="114300" marT="76200" marB="76200" anchor="ctr"/>
                </a:tc>
                <a:tc>
                  <a:txBody>
                    <a:bodyPr/>
                    <a:lstStyle/>
                    <a:p>
                      <a:pPr algn="r" fontAlgn="ctr"/>
                      <a:r>
                        <a:rPr lang="en-IN" sz="1200" b="0">
                          <a:effectLst/>
                        </a:rPr>
                        <a:t>0.00</a:t>
                      </a:r>
                    </a:p>
                  </a:txBody>
                  <a:tcPr marL="114300" marR="114300" marT="76200" marB="76200" anchor="ctr"/>
                </a:tc>
                <a:tc>
                  <a:txBody>
                    <a:bodyPr/>
                    <a:lstStyle/>
                    <a:p>
                      <a:pPr algn="r" fontAlgn="ctr"/>
                      <a:r>
                        <a:rPr lang="en-IN" sz="1200" b="0" dirty="0">
                          <a:effectLst/>
                        </a:rPr>
                        <a:t>15.55</a:t>
                      </a:r>
                    </a:p>
                  </a:txBody>
                  <a:tcPr marL="114300" marR="114300" marT="76200" marB="76200" anchor="ctr"/>
                </a:tc>
                <a:extLst>
                  <a:ext uri="{0D108BD9-81ED-4DB2-BD59-A6C34878D82A}">
                    <a16:rowId xmlns:a16="http://schemas.microsoft.com/office/drawing/2014/main" val="3075278978"/>
                  </a:ext>
                </a:extLst>
              </a:tr>
            </a:tbl>
          </a:graphicData>
        </a:graphic>
      </p:graphicFrame>
      <p:graphicFrame>
        <p:nvGraphicFramePr>
          <p:cNvPr id="9" name="Table 8">
            <a:extLst>
              <a:ext uri="{FF2B5EF4-FFF2-40B4-BE49-F238E27FC236}">
                <a16:creationId xmlns:a16="http://schemas.microsoft.com/office/drawing/2014/main" id="{E288A415-34B9-7489-C946-ACD73E887CA3}"/>
              </a:ext>
            </a:extLst>
          </p:cNvPr>
          <p:cNvGraphicFramePr>
            <a:graphicFrameLocks noGrp="1"/>
          </p:cNvGraphicFramePr>
          <p:nvPr>
            <p:extLst>
              <p:ext uri="{D42A27DB-BD31-4B8C-83A1-F6EECF244321}">
                <p14:modId xmlns:p14="http://schemas.microsoft.com/office/powerpoint/2010/main" val="1106160083"/>
              </p:ext>
            </p:extLst>
          </p:nvPr>
        </p:nvGraphicFramePr>
        <p:xfrm>
          <a:off x="5769124" y="1656306"/>
          <a:ext cx="5921413" cy="5117056"/>
        </p:xfrm>
        <a:graphic>
          <a:graphicData uri="http://schemas.openxmlformats.org/drawingml/2006/table">
            <a:tbl>
              <a:tblPr>
                <a:tableStyleId>{9DCAF9ED-07DC-4A11-8D7F-57B35C25682E}</a:tableStyleId>
              </a:tblPr>
              <a:tblGrid>
                <a:gridCol w="1835860">
                  <a:extLst>
                    <a:ext uri="{9D8B030D-6E8A-4147-A177-3AD203B41FA5}">
                      <a16:colId xmlns:a16="http://schemas.microsoft.com/office/drawing/2014/main" val="475902979"/>
                    </a:ext>
                  </a:extLst>
                </a:gridCol>
                <a:gridCol w="973777">
                  <a:extLst>
                    <a:ext uri="{9D8B030D-6E8A-4147-A177-3AD203B41FA5}">
                      <a16:colId xmlns:a16="http://schemas.microsoft.com/office/drawing/2014/main" val="135219686"/>
                    </a:ext>
                  </a:extLst>
                </a:gridCol>
                <a:gridCol w="787261">
                  <a:extLst>
                    <a:ext uri="{9D8B030D-6E8A-4147-A177-3AD203B41FA5}">
                      <a16:colId xmlns:a16="http://schemas.microsoft.com/office/drawing/2014/main" val="2371080370"/>
                    </a:ext>
                  </a:extLst>
                </a:gridCol>
                <a:gridCol w="781050">
                  <a:extLst>
                    <a:ext uri="{9D8B030D-6E8A-4147-A177-3AD203B41FA5}">
                      <a16:colId xmlns:a16="http://schemas.microsoft.com/office/drawing/2014/main" val="126153363"/>
                    </a:ext>
                  </a:extLst>
                </a:gridCol>
                <a:gridCol w="791919">
                  <a:extLst>
                    <a:ext uri="{9D8B030D-6E8A-4147-A177-3AD203B41FA5}">
                      <a16:colId xmlns:a16="http://schemas.microsoft.com/office/drawing/2014/main" val="29011356"/>
                    </a:ext>
                  </a:extLst>
                </a:gridCol>
                <a:gridCol w="751546">
                  <a:extLst>
                    <a:ext uri="{9D8B030D-6E8A-4147-A177-3AD203B41FA5}">
                      <a16:colId xmlns:a16="http://schemas.microsoft.com/office/drawing/2014/main" val="1972559865"/>
                    </a:ext>
                  </a:extLst>
                </a:gridCol>
              </a:tblGrid>
              <a:tr h="600076">
                <a:tc>
                  <a:txBody>
                    <a:bodyPr/>
                    <a:lstStyle/>
                    <a:p>
                      <a:pPr algn="l" fontAlgn="b"/>
                      <a:r>
                        <a:rPr lang="en-IN" sz="1200" b="1" cap="all" dirty="0">
                          <a:solidFill>
                            <a:srgbClr val="000000"/>
                          </a:solidFill>
                          <a:effectLst/>
                        </a:rPr>
                        <a:t>ANNUAL</a:t>
                      </a:r>
                      <a:endParaRPr lang="en-IN" sz="1200" b="1" cap="all" dirty="0">
                        <a:effectLst/>
                      </a:endParaRPr>
                    </a:p>
                  </a:txBody>
                  <a:tcPr marL="114300" marR="228600" marT="114300" marB="114300" anchor="b"/>
                </a:tc>
                <a:tc>
                  <a:txBody>
                    <a:bodyPr/>
                    <a:lstStyle/>
                    <a:p>
                      <a:pPr algn="r" fontAlgn="b"/>
                      <a:r>
                        <a:rPr lang="en-IN" sz="1200" b="1" cap="all">
                          <a:effectLst/>
                        </a:rPr>
                        <a:t>FY 2023</a:t>
                      </a:r>
                    </a:p>
                  </a:txBody>
                  <a:tcPr marL="114300" marR="114300" marT="114300" marB="114300" anchor="b"/>
                </a:tc>
                <a:tc>
                  <a:txBody>
                    <a:bodyPr/>
                    <a:lstStyle/>
                    <a:p>
                      <a:pPr algn="r" fontAlgn="b"/>
                      <a:r>
                        <a:rPr lang="en-IN" sz="1200" b="1" cap="all">
                          <a:effectLst/>
                        </a:rPr>
                        <a:t>FY 2022</a:t>
                      </a:r>
                    </a:p>
                  </a:txBody>
                  <a:tcPr marL="114300" marR="114300" marT="114300" marB="114300" anchor="b"/>
                </a:tc>
                <a:tc>
                  <a:txBody>
                    <a:bodyPr/>
                    <a:lstStyle/>
                    <a:p>
                      <a:pPr algn="r" fontAlgn="b"/>
                      <a:r>
                        <a:rPr lang="en-IN" sz="1200" b="1" cap="all">
                          <a:effectLst/>
                        </a:rPr>
                        <a:t>FY 2021</a:t>
                      </a:r>
                    </a:p>
                  </a:txBody>
                  <a:tcPr marL="114300" marR="114300" marT="114300" marB="114300" anchor="b"/>
                </a:tc>
                <a:tc>
                  <a:txBody>
                    <a:bodyPr/>
                    <a:lstStyle/>
                    <a:p>
                      <a:pPr algn="r" fontAlgn="b"/>
                      <a:r>
                        <a:rPr lang="en-IN" sz="1200" b="1" cap="all">
                          <a:effectLst/>
                        </a:rPr>
                        <a:t>FY 2020</a:t>
                      </a:r>
                    </a:p>
                  </a:txBody>
                  <a:tcPr marL="114300" marR="114300" marT="114300" marB="114300" anchor="b"/>
                </a:tc>
                <a:tc>
                  <a:txBody>
                    <a:bodyPr/>
                    <a:lstStyle/>
                    <a:p>
                      <a:pPr algn="r" fontAlgn="b"/>
                      <a:r>
                        <a:rPr lang="en-IN" sz="1200" b="1" cap="all">
                          <a:effectLst/>
                        </a:rPr>
                        <a:t>FY 2019</a:t>
                      </a:r>
                    </a:p>
                  </a:txBody>
                  <a:tcPr marL="114300" marR="114300" marT="114300" marB="114300" anchor="b"/>
                </a:tc>
                <a:extLst>
                  <a:ext uri="{0D108BD9-81ED-4DB2-BD59-A6C34878D82A}">
                    <a16:rowId xmlns:a16="http://schemas.microsoft.com/office/drawing/2014/main" val="2319262660"/>
                  </a:ext>
                </a:extLst>
              </a:tr>
              <a:tr h="530300">
                <a:tc>
                  <a:txBody>
                    <a:bodyPr/>
                    <a:lstStyle/>
                    <a:p>
                      <a:pPr algn="l" fontAlgn="ctr"/>
                      <a:r>
                        <a:rPr lang="en-IN" sz="1200" b="0">
                          <a:effectLst/>
                        </a:rPr>
                        <a:t>Total Revenue</a:t>
                      </a:r>
                    </a:p>
                  </a:txBody>
                  <a:tcPr marL="114300" marR="228600" marT="76200" marB="76200" anchor="ctr"/>
                </a:tc>
                <a:tc>
                  <a:txBody>
                    <a:bodyPr/>
                    <a:lstStyle/>
                    <a:p>
                      <a:pPr algn="r" fontAlgn="ctr"/>
                      <a:r>
                        <a:rPr lang="en-IN" sz="1200" b="0">
                          <a:effectLst/>
                        </a:rPr>
                        <a:t>44.84</a:t>
                      </a:r>
                    </a:p>
                  </a:txBody>
                  <a:tcPr marL="114300" marR="114300" marT="76200" marB="76200" anchor="ctr"/>
                </a:tc>
                <a:tc>
                  <a:txBody>
                    <a:bodyPr/>
                    <a:lstStyle/>
                    <a:p>
                      <a:pPr algn="r" fontAlgn="ctr"/>
                      <a:r>
                        <a:rPr lang="en-IN" sz="1200" b="0">
                          <a:effectLst/>
                        </a:rPr>
                        <a:t>184.26</a:t>
                      </a:r>
                    </a:p>
                  </a:txBody>
                  <a:tcPr marL="114300" marR="114300" marT="76200" marB="76200" anchor="ctr"/>
                </a:tc>
                <a:tc>
                  <a:txBody>
                    <a:bodyPr/>
                    <a:lstStyle/>
                    <a:p>
                      <a:pPr algn="r" fontAlgn="ctr"/>
                      <a:r>
                        <a:rPr lang="en-IN" sz="1200" b="0">
                          <a:effectLst/>
                        </a:rPr>
                        <a:t>310.81</a:t>
                      </a:r>
                    </a:p>
                  </a:txBody>
                  <a:tcPr marL="114300" marR="114300" marT="76200" marB="76200" anchor="ctr"/>
                </a:tc>
                <a:tc>
                  <a:txBody>
                    <a:bodyPr/>
                    <a:lstStyle/>
                    <a:p>
                      <a:pPr algn="r" fontAlgn="ctr"/>
                      <a:r>
                        <a:rPr lang="en-IN" sz="1200" b="0">
                          <a:effectLst/>
                        </a:rPr>
                        <a:t>349.25</a:t>
                      </a:r>
                    </a:p>
                  </a:txBody>
                  <a:tcPr marL="114300" marR="114300" marT="76200" marB="76200" anchor="ctr"/>
                </a:tc>
                <a:tc>
                  <a:txBody>
                    <a:bodyPr/>
                    <a:lstStyle/>
                    <a:p>
                      <a:pPr algn="r" fontAlgn="ctr"/>
                      <a:r>
                        <a:rPr lang="en-IN" sz="1200" b="0">
                          <a:effectLst/>
                        </a:rPr>
                        <a:t>-104.94</a:t>
                      </a:r>
                    </a:p>
                  </a:txBody>
                  <a:tcPr marL="114300" marR="114300" marT="76200" marB="76200" anchor="ctr"/>
                </a:tc>
                <a:extLst>
                  <a:ext uri="{0D108BD9-81ED-4DB2-BD59-A6C34878D82A}">
                    <a16:rowId xmlns:a16="http://schemas.microsoft.com/office/drawing/2014/main" val="2340467260"/>
                  </a:ext>
                </a:extLst>
              </a:tr>
              <a:tr h="515942">
                <a:tc>
                  <a:txBody>
                    <a:bodyPr/>
                    <a:lstStyle/>
                    <a:p>
                      <a:pPr algn="l" fontAlgn="ctr"/>
                      <a:r>
                        <a:rPr lang="en-IN" sz="1200" b="0">
                          <a:effectLst/>
                        </a:rPr>
                        <a:t>Total Revenue Growth (%)</a:t>
                      </a:r>
                    </a:p>
                  </a:txBody>
                  <a:tcPr marL="114300" marR="228600" marT="76200" marB="76200" anchor="ctr"/>
                </a:tc>
                <a:tc>
                  <a:txBody>
                    <a:bodyPr/>
                    <a:lstStyle/>
                    <a:p>
                      <a:pPr algn="r" fontAlgn="ctr"/>
                      <a:r>
                        <a:rPr lang="en-IN" sz="1200" b="0">
                          <a:solidFill>
                            <a:srgbClr val="ED193B"/>
                          </a:solidFill>
                          <a:effectLst/>
                        </a:rPr>
                        <a:t>-75.66</a:t>
                      </a:r>
                      <a:endParaRPr lang="en-IN" sz="1200" b="0">
                        <a:effectLst/>
                      </a:endParaRPr>
                    </a:p>
                  </a:txBody>
                  <a:tcPr marL="114300" marR="114300" marT="76200" marB="76200" anchor="ctr"/>
                </a:tc>
                <a:tc>
                  <a:txBody>
                    <a:bodyPr/>
                    <a:lstStyle/>
                    <a:p>
                      <a:pPr algn="r" fontAlgn="ctr"/>
                      <a:r>
                        <a:rPr lang="en-IN" sz="1200" b="0">
                          <a:solidFill>
                            <a:srgbClr val="ED193B"/>
                          </a:solidFill>
                          <a:effectLst/>
                        </a:rPr>
                        <a:t>-40.72</a:t>
                      </a:r>
                      <a:endParaRPr lang="en-IN" sz="1200" b="0">
                        <a:effectLst/>
                      </a:endParaRPr>
                    </a:p>
                  </a:txBody>
                  <a:tcPr marL="114300" marR="114300" marT="76200" marB="76200" anchor="ctr"/>
                </a:tc>
                <a:tc>
                  <a:txBody>
                    <a:bodyPr/>
                    <a:lstStyle/>
                    <a:p>
                      <a:pPr algn="r" fontAlgn="ctr"/>
                      <a:r>
                        <a:rPr lang="en-IN" sz="1200" b="0">
                          <a:solidFill>
                            <a:srgbClr val="ED193B"/>
                          </a:solidFill>
                          <a:effectLst/>
                        </a:rPr>
                        <a:t>-11.01</a:t>
                      </a:r>
                      <a:endParaRPr lang="en-IN" sz="1200" b="0">
                        <a:effectLst/>
                      </a:endParaRPr>
                    </a:p>
                  </a:txBody>
                  <a:tcPr marL="114300" marR="114300" marT="76200" marB="76200" anchor="ctr"/>
                </a:tc>
                <a:tc>
                  <a:txBody>
                    <a:bodyPr/>
                    <a:lstStyle/>
                    <a:p>
                      <a:pPr algn="r" fontAlgn="ctr"/>
                      <a:r>
                        <a:rPr lang="en-IN" sz="1200" b="0">
                          <a:solidFill>
                            <a:srgbClr val="ED193B"/>
                          </a:solidFill>
                          <a:effectLst/>
                        </a:rPr>
                        <a:t>-432.81</a:t>
                      </a:r>
                      <a:endParaRPr lang="en-IN" sz="1200" b="0">
                        <a:effectLst/>
                      </a:endParaRPr>
                    </a:p>
                  </a:txBody>
                  <a:tcPr marL="114300" marR="114300" marT="76200" marB="76200" anchor="ctr"/>
                </a:tc>
                <a:tc>
                  <a:txBody>
                    <a:bodyPr/>
                    <a:lstStyle/>
                    <a:p>
                      <a:pPr algn="r" fontAlgn="ctr"/>
                      <a:r>
                        <a:rPr lang="en-IN" sz="1200" b="0">
                          <a:solidFill>
                            <a:srgbClr val="ED193B"/>
                          </a:solidFill>
                          <a:effectLst/>
                        </a:rPr>
                        <a:t>-122.89</a:t>
                      </a:r>
                      <a:endParaRPr lang="en-IN" sz="1200" b="0">
                        <a:effectLst/>
                      </a:endParaRPr>
                    </a:p>
                  </a:txBody>
                  <a:tcPr marL="114300" marR="114300" marT="76200" marB="76200" anchor="ctr"/>
                </a:tc>
                <a:extLst>
                  <a:ext uri="{0D108BD9-81ED-4DB2-BD59-A6C34878D82A}">
                    <a16:rowId xmlns:a16="http://schemas.microsoft.com/office/drawing/2014/main" val="2110315184"/>
                  </a:ext>
                </a:extLst>
              </a:tr>
              <a:tr h="530300">
                <a:tc>
                  <a:txBody>
                    <a:bodyPr/>
                    <a:lstStyle/>
                    <a:p>
                      <a:pPr algn="l" fontAlgn="ctr"/>
                      <a:r>
                        <a:rPr lang="en-IN" sz="1200" b="0">
                          <a:effectLst/>
                        </a:rPr>
                        <a:t>Total Expenses</a:t>
                      </a:r>
                    </a:p>
                  </a:txBody>
                  <a:tcPr marL="114300" marR="228600" marT="76200" marB="76200" anchor="ctr"/>
                </a:tc>
                <a:tc>
                  <a:txBody>
                    <a:bodyPr/>
                    <a:lstStyle/>
                    <a:p>
                      <a:pPr algn="r" fontAlgn="ctr"/>
                      <a:r>
                        <a:rPr lang="en-IN" sz="1200" b="0">
                          <a:effectLst/>
                        </a:rPr>
                        <a:t>-4.50</a:t>
                      </a:r>
                    </a:p>
                  </a:txBody>
                  <a:tcPr marL="114300" marR="114300" marT="76200" marB="76200" anchor="ctr"/>
                </a:tc>
                <a:tc>
                  <a:txBody>
                    <a:bodyPr/>
                    <a:lstStyle/>
                    <a:p>
                      <a:pPr algn="r" fontAlgn="ctr"/>
                      <a:r>
                        <a:rPr lang="en-IN" sz="1200" b="0">
                          <a:effectLst/>
                        </a:rPr>
                        <a:t>7.39</a:t>
                      </a:r>
                    </a:p>
                  </a:txBody>
                  <a:tcPr marL="114300" marR="114300" marT="76200" marB="76200" anchor="ctr"/>
                </a:tc>
                <a:tc>
                  <a:txBody>
                    <a:bodyPr/>
                    <a:lstStyle/>
                    <a:p>
                      <a:pPr algn="r" fontAlgn="ctr"/>
                      <a:r>
                        <a:rPr lang="en-IN" sz="1200" b="0">
                          <a:effectLst/>
                        </a:rPr>
                        <a:t>192.75</a:t>
                      </a:r>
                    </a:p>
                  </a:txBody>
                  <a:tcPr marL="114300" marR="114300" marT="76200" marB="76200" anchor="ctr"/>
                </a:tc>
                <a:tc>
                  <a:txBody>
                    <a:bodyPr/>
                    <a:lstStyle/>
                    <a:p>
                      <a:pPr algn="r" fontAlgn="ctr"/>
                      <a:r>
                        <a:rPr lang="en-IN" sz="1200" b="0">
                          <a:effectLst/>
                        </a:rPr>
                        <a:t>155.42</a:t>
                      </a:r>
                    </a:p>
                  </a:txBody>
                  <a:tcPr marL="114300" marR="114300" marT="76200" marB="76200" anchor="ctr"/>
                </a:tc>
                <a:tc>
                  <a:txBody>
                    <a:bodyPr/>
                    <a:lstStyle/>
                    <a:p>
                      <a:pPr algn="r" fontAlgn="ctr"/>
                      <a:r>
                        <a:rPr lang="en-IN" sz="1200" b="0" dirty="0">
                          <a:effectLst/>
                        </a:rPr>
                        <a:t>263.93</a:t>
                      </a:r>
                    </a:p>
                  </a:txBody>
                  <a:tcPr marL="114300" marR="114300" marT="76200" marB="76200" anchor="ctr"/>
                </a:tc>
                <a:extLst>
                  <a:ext uri="{0D108BD9-81ED-4DB2-BD59-A6C34878D82A}">
                    <a16:rowId xmlns:a16="http://schemas.microsoft.com/office/drawing/2014/main" val="1647496215"/>
                  </a:ext>
                </a:extLst>
              </a:tr>
              <a:tr h="515942">
                <a:tc>
                  <a:txBody>
                    <a:bodyPr/>
                    <a:lstStyle/>
                    <a:p>
                      <a:pPr algn="l" fontAlgn="ctr"/>
                      <a:r>
                        <a:rPr lang="en-IN" sz="1200" b="0">
                          <a:effectLst/>
                        </a:rPr>
                        <a:t>Total Expenses Growth (%)</a:t>
                      </a:r>
                    </a:p>
                  </a:txBody>
                  <a:tcPr marL="114300" marR="228600" marT="76200" marB="76200" anchor="ctr"/>
                </a:tc>
                <a:tc>
                  <a:txBody>
                    <a:bodyPr/>
                    <a:lstStyle/>
                    <a:p>
                      <a:pPr algn="r" fontAlgn="ctr"/>
                      <a:r>
                        <a:rPr lang="en-IN" sz="1200" b="0">
                          <a:solidFill>
                            <a:srgbClr val="ED193B"/>
                          </a:solidFill>
                          <a:effectLst/>
                        </a:rPr>
                        <a:t>-160.89</a:t>
                      </a:r>
                      <a:endParaRPr lang="en-IN" sz="1200" b="0">
                        <a:effectLst/>
                      </a:endParaRPr>
                    </a:p>
                  </a:txBody>
                  <a:tcPr marL="114300" marR="114300" marT="76200" marB="76200" anchor="ctr"/>
                </a:tc>
                <a:tc>
                  <a:txBody>
                    <a:bodyPr/>
                    <a:lstStyle/>
                    <a:p>
                      <a:pPr algn="r" fontAlgn="ctr"/>
                      <a:r>
                        <a:rPr lang="en-IN" sz="1200" b="0">
                          <a:solidFill>
                            <a:srgbClr val="ED193B"/>
                          </a:solidFill>
                          <a:effectLst/>
                        </a:rPr>
                        <a:t>-96.17</a:t>
                      </a:r>
                      <a:endParaRPr lang="en-IN" sz="1200" b="0">
                        <a:effectLst/>
                      </a:endParaRPr>
                    </a:p>
                  </a:txBody>
                  <a:tcPr marL="114300" marR="114300" marT="76200" marB="76200" anchor="ctr"/>
                </a:tc>
                <a:tc>
                  <a:txBody>
                    <a:bodyPr/>
                    <a:lstStyle/>
                    <a:p>
                      <a:pPr algn="r" fontAlgn="ctr"/>
                      <a:r>
                        <a:rPr lang="en-IN" sz="1200" b="0">
                          <a:solidFill>
                            <a:srgbClr val="00935C"/>
                          </a:solidFill>
                          <a:effectLst/>
                        </a:rPr>
                        <a:t>24.02</a:t>
                      </a:r>
                      <a:endParaRPr lang="en-IN" sz="1200" b="0">
                        <a:effectLst/>
                      </a:endParaRPr>
                    </a:p>
                  </a:txBody>
                  <a:tcPr marL="114300" marR="114300" marT="76200" marB="76200" anchor="ctr"/>
                </a:tc>
                <a:tc>
                  <a:txBody>
                    <a:bodyPr/>
                    <a:lstStyle/>
                    <a:p>
                      <a:pPr algn="r" fontAlgn="ctr"/>
                      <a:r>
                        <a:rPr lang="en-IN" sz="1200" b="0">
                          <a:solidFill>
                            <a:srgbClr val="ED193B"/>
                          </a:solidFill>
                          <a:effectLst/>
                        </a:rPr>
                        <a:t>-41.11</a:t>
                      </a:r>
                      <a:endParaRPr lang="en-IN" sz="1200" b="0">
                        <a:effectLst/>
                      </a:endParaRPr>
                    </a:p>
                  </a:txBody>
                  <a:tcPr marL="114300" marR="114300" marT="76200" marB="76200" anchor="ctr"/>
                </a:tc>
                <a:tc>
                  <a:txBody>
                    <a:bodyPr/>
                    <a:lstStyle/>
                    <a:p>
                      <a:pPr algn="r" fontAlgn="ctr"/>
                      <a:r>
                        <a:rPr lang="en-IN" sz="1200" b="0" dirty="0">
                          <a:solidFill>
                            <a:srgbClr val="00935C"/>
                          </a:solidFill>
                          <a:effectLst/>
                        </a:rPr>
                        <a:t>202.39</a:t>
                      </a:r>
                      <a:endParaRPr lang="en-IN" sz="1200" b="0" dirty="0">
                        <a:effectLst/>
                      </a:endParaRPr>
                    </a:p>
                  </a:txBody>
                  <a:tcPr marL="114300" marR="114300" marT="76200" marB="76200" anchor="ctr"/>
                </a:tc>
                <a:extLst>
                  <a:ext uri="{0D108BD9-81ED-4DB2-BD59-A6C34878D82A}">
                    <a16:rowId xmlns:a16="http://schemas.microsoft.com/office/drawing/2014/main" val="3486248405"/>
                  </a:ext>
                </a:extLst>
              </a:tr>
              <a:tr h="530300">
                <a:tc>
                  <a:txBody>
                    <a:bodyPr/>
                    <a:lstStyle/>
                    <a:p>
                      <a:pPr algn="l" fontAlgn="ctr"/>
                      <a:r>
                        <a:rPr lang="en-IN" sz="1200" b="0">
                          <a:effectLst/>
                        </a:rPr>
                        <a:t>Profit after Tax (PAT)</a:t>
                      </a:r>
                    </a:p>
                  </a:txBody>
                  <a:tcPr marL="114300" marR="228600" marT="76200" marB="76200" anchor="ctr"/>
                </a:tc>
                <a:tc>
                  <a:txBody>
                    <a:bodyPr/>
                    <a:lstStyle/>
                    <a:p>
                      <a:pPr algn="r" fontAlgn="ctr"/>
                      <a:r>
                        <a:rPr lang="en-IN" sz="1200" b="0">
                          <a:effectLst/>
                        </a:rPr>
                        <a:t>31.25</a:t>
                      </a:r>
                    </a:p>
                  </a:txBody>
                  <a:tcPr marL="114300" marR="114300" marT="76200" marB="76200" anchor="ctr"/>
                </a:tc>
                <a:tc>
                  <a:txBody>
                    <a:bodyPr/>
                    <a:lstStyle/>
                    <a:p>
                      <a:pPr algn="r" fontAlgn="ctr"/>
                      <a:r>
                        <a:rPr lang="en-IN" sz="1200" b="0">
                          <a:effectLst/>
                        </a:rPr>
                        <a:t>168.04</a:t>
                      </a:r>
                    </a:p>
                  </a:txBody>
                  <a:tcPr marL="114300" marR="114300" marT="76200" marB="76200" anchor="ctr"/>
                </a:tc>
                <a:tc>
                  <a:txBody>
                    <a:bodyPr/>
                    <a:lstStyle/>
                    <a:p>
                      <a:pPr algn="r" fontAlgn="ctr"/>
                      <a:r>
                        <a:rPr lang="en-IN" sz="1200" b="0">
                          <a:effectLst/>
                        </a:rPr>
                        <a:t>123.06</a:t>
                      </a:r>
                    </a:p>
                  </a:txBody>
                  <a:tcPr marL="114300" marR="114300" marT="76200" marB="76200" anchor="ctr"/>
                </a:tc>
                <a:tc>
                  <a:txBody>
                    <a:bodyPr/>
                    <a:lstStyle/>
                    <a:p>
                      <a:pPr algn="r" fontAlgn="ctr"/>
                      <a:r>
                        <a:rPr lang="en-IN" sz="1200" b="0">
                          <a:effectLst/>
                        </a:rPr>
                        <a:t>229.94</a:t>
                      </a:r>
                    </a:p>
                  </a:txBody>
                  <a:tcPr marL="114300" marR="114300" marT="76200" marB="76200" anchor="ctr"/>
                </a:tc>
                <a:tc>
                  <a:txBody>
                    <a:bodyPr/>
                    <a:lstStyle/>
                    <a:p>
                      <a:pPr algn="r" fontAlgn="ctr"/>
                      <a:r>
                        <a:rPr lang="en-IN" sz="1200" b="0">
                          <a:effectLst/>
                        </a:rPr>
                        <a:t>-401.68</a:t>
                      </a:r>
                    </a:p>
                  </a:txBody>
                  <a:tcPr marL="114300" marR="114300" marT="76200" marB="76200" anchor="ctr"/>
                </a:tc>
                <a:extLst>
                  <a:ext uri="{0D108BD9-81ED-4DB2-BD59-A6C34878D82A}">
                    <a16:rowId xmlns:a16="http://schemas.microsoft.com/office/drawing/2014/main" val="4066743234"/>
                  </a:ext>
                </a:extLst>
              </a:tr>
              <a:tr h="334926">
                <a:tc>
                  <a:txBody>
                    <a:bodyPr/>
                    <a:lstStyle/>
                    <a:p>
                      <a:pPr algn="l" fontAlgn="ctr"/>
                      <a:r>
                        <a:rPr lang="en-IN" sz="1200" b="0" dirty="0">
                          <a:effectLst/>
                        </a:rPr>
                        <a:t>PAT Growth (%)</a:t>
                      </a:r>
                    </a:p>
                  </a:txBody>
                  <a:tcPr marL="114300" marR="228600" marT="76200" marB="76200" anchor="ctr"/>
                </a:tc>
                <a:tc>
                  <a:txBody>
                    <a:bodyPr/>
                    <a:lstStyle/>
                    <a:p>
                      <a:pPr algn="r" fontAlgn="ctr"/>
                      <a:r>
                        <a:rPr lang="en-IN" sz="1200" b="0">
                          <a:solidFill>
                            <a:srgbClr val="ED193B"/>
                          </a:solidFill>
                          <a:effectLst/>
                        </a:rPr>
                        <a:t>-81.40</a:t>
                      </a:r>
                      <a:endParaRPr lang="en-IN" sz="1200" b="0">
                        <a:effectLst/>
                      </a:endParaRPr>
                    </a:p>
                  </a:txBody>
                  <a:tcPr marL="114300" marR="114300" marT="76200" marB="76200" anchor="ctr"/>
                </a:tc>
                <a:tc>
                  <a:txBody>
                    <a:bodyPr/>
                    <a:lstStyle/>
                    <a:p>
                      <a:pPr algn="r" fontAlgn="ctr"/>
                      <a:r>
                        <a:rPr lang="en-IN" sz="1200" b="0">
                          <a:solidFill>
                            <a:srgbClr val="00935C"/>
                          </a:solidFill>
                          <a:effectLst/>
                        </a:rPr>
                        <a:t>36.55</a:t>
                      </a:r>
                      <a:endParaRPr lang="en-IN" sz="1200" b="0">
                        <a:effectLst/>
                      </a:endParaRPr>
                    </a:p>
                  </a:txBody>
                  <a:tcPr marL="114300" marR="114300" marT="76200" marB="76200" anchor="ctr"/>
                </a:tc>
                <a:tc>
                  <a:txBody>
                    <a:bodyPr/>
                    <a:lstStyle/>
                    <a:p>
                      <a:pPr algn="r" fontAlgn="ctr"/>
                      <a:r>
                        <a:rPr lang="en-IN" sz="1200" b="0">
                          <a:solidFill>
                            <a:srgbClr val="ED193B"/>
                          </a:solidFill>
                          <a:effectLst/>
                        </a:rPr>
                        <a:t>-46.48</a:t>
                      </a:r>
                      <a:endParaRPr lang="en-IN" sz="1200" b="0">
                        <a:effectLst/>
                      </a:endParaRPr>
                    </a:p>
                  </a:txBody>
                  <a:tcPr marL="114300" marR="114300" marT="76200" marB="76200" anchor="ctr"/>
                </a:tc>
                <a:tc>
                  <a:txBody>
                    <a:bodyPr/>
                    <a:lstStyle/>
                    <a:p>
                      <a:pPr algn="r" fontAlgn="ctr"/>
                      <a:r>
                        <a:rPr lang="en-IN" sz="1200" b="0">
                          <a:effectLst/>
                        </a:rPr>
                        <a:t>-</a:t>
                      </a:r>
                    </a:p>
                  </a:txBody>
                  <a:tcPr marL="114300" marR="114300" marT="76200" marB="76200" anchor="ctr"/>
                </a:tc>
                <a:tc>
                  <a:txBody>
                    <a:bodyPr/>
                    <a:lstStyle/>
                    <a:p>
                      <a:pPr algn="r" fontAlgn="ctr"/>
                      <a:r>
                        <a:rPr lang="en-IN" sz="1200" b="0">
                          <a:solidFill>
                            <a:srgbClr val="ED193B"/>
                          </a:solidFill>
                          <a:effectLst/>
                        </a:rPr>
                        <a:t>-244.27</a:t>
                      </a:r>
                      <a:endParaRPr lang="en-IN" sz="1200" b="0">
                        <a:effectLst/>
                      </a:endParaRPr>
                    </a:p>
                  </a:txBody>
                  <a:tcPr marL="114300" marR="114300" marT="76200" marB="76200" anchor="ctr"/>
                </a:tc>
                <a:extLst>
                  <a:ext uri="{0D108BD9-81ED-4DB2-BD59-A6C34878D82A}">
                    <a16:rowId xmlns:a16="http://schemas.microsoft.com/office/drawing/2014/main" val="475903276"/>
                  </a:ext>
                </a:extLst>
              </a:tr>
              <a:tr h="515942">
                <a:tc>
                  <a:txBody>
                    <a:bodyPr/>
                    <a:lstStyle/>
                    <a:p>
                      <a:pPr algn="l" fontAlgn="ctr"/>
                      <a:r>
                        <a:rPr lang="en-IN" sz="1200" b="0" dirty="0">
                          <a:effectLst/>
                        </a:rPr>
                        <a:t>Operating Profit Margin (%)</a:t>
                      </a:r>
                    </a:p>
                  </a:txBody>
                  <a:tcPr marL="114300" marR="228600" marT="76200" marB="76200" anchor="ctr"/>
                </a:tc>
                <a:tc>
                  <a:txBody>
                    <a:bodyPr/>
                    <a:lstStyle/>
                    <a:p>
                      <a:pPr algn="r" fontAlgn="ctr"/>
                      <a:r>
                        <a:rPr lang="en-IN" sz="1200" b="0">
                          <a:effectLst/>
                        </a:rPr>
                        <a:t>118.52</a:t>
                      </a:r>
                    </a:p>
                  </a:txBody>
                  <a:tcPr marL="114300" marR="114300" marT="76200" marB="76200" anchor="ctr"/>
                </a:tc>
                <a:tc>
                  <a:txBody>
                    <a:bodyPr/>
                    <a:lstStyle/>
                    <a:p>
                      <a:pPr algn="r" fontAlgn="ctr"/>
                      <a:r>
                        <a:rPr lang="en-IN" sz="1200" b="0">
                          <a:effectLst/>
                        </a:rPr>
                        <a:t>119.01</a:t>
                      </a:r>
                    </a:p>
                  </a:txBody>
                  <a:tcPr marL="114300" marR="114300" marT="76200" marB="76200" anchor="ctr"/>
                </a:tc>
                <a:tc>
                  <a:txBody>
                    <a:bodyPr/>
                    <a:lstStyle/>
                    <a:p>
                      <a:pPr algn="r" fontAlgn="ctr"/>
                      <a:r>
                        <a:rPr lang="en-IN" sz="1200" b="0">
                          <a:effectLst/>
                        </a:rPr>
                        <a:t>77.45</a:t>
                      </a:r>
                    </a:p>
                  </a:txBody>
                  <a:tcPr marL="114300" marR="114300" marT="76200" marB="76200" anchor="ctr"/>
                </a:tc>
                <a:tc>
                  <a:txBody>
                    <a:bodyPr/>
                    <a:lstStyle/>
                    <a:p>
                      <a:pPr algn="r" fontAlgn="ctr"/>
                      <a:r>
                        <a:rPr lang="en-IN" sz="1200" b="0">
                          <a:effectLst/>
                        </a:rPr>
                        <a:t>92.08</a:t>
                      </a:r>
                    </a:p>
                  </a:txBody>
                  <a:tcPr marL="114300" marR="114300" marT="76200" marB="76200" anchor="ctr"/>
                </a:tc>
                <a:tc>
                  <a:txBody>
                    <a:bodyPr/>
                    <a:lstStyle/>
                    <a:p>
                      <a:pPr algn="r" fontAlgn="ctr"/>
                      <a:r>
                        <a:rPr lang="en-IN" sz="1200" b="0">
                          <a:effectLst/>
                        </a:rPr>
                        <a:t>115.18</a:t>
                      </a:r>
                    </a:p>
                  </a:txBody>
                  <a:tcPr marL="114300" marR="114300" marT="76200" marB="76200" anchor="ctr"/>
                </a:tc>
                <a:extLst>
                  <a:ext uri="{0D108BD9-81ED-4DB2-BD59-A6C34878D82A}">
                    <a16:rowId xmlns:a16="http://schemas.microsoft.com/office/drawing/2014/main" val="2593834249"/>
                  </a:ext>
                </a:extLst>
              </a:tr>
              <a:tr h="334926">
                <a:tc>
                  <a:txBody>
                    <a:bodyPr/>
                    <a:lstStyle/>
                    <a:p>
                      <a:pPr algn="l" fontAlgn="ctr"/>
                      <a:r>
                        <a:rPr lang="en-IN" sz="1200" b="0" dirty="0">
                          <a:effectLst/>
                        </a:rPr>
                        <a:t>Net Profit Margin (%)</a:t>
                      </a:r>
                    </a:p>
                  </a:txBody>
                  <a:tcPr marL="114300" marR="228600" marT="76200" marB="76200" anchor="ctr"/>
                </a:tc>
                <a:tc>
                  <a:txBody>
                    <a:bodyPr/>
                    <a:lstStyle/>
                    <a:p>
                      <a:pPr algn="r" fontAlgn="ctr"/>
                      <a:r>
                        <a:rPr lang="en-IN" sz="1200" b="0">
                          <a:effectLst/>
                        </a:rPr>
                        <a:t>75.06</a:t>
                      </a:r>
                    </a:p>
                  </a:txBody>
                  <a:tcPr marL="114300" marR="114300" marT="76200" marB="76200" anchor="ctr"/>
                </a:tc>
                <a:tc>
                  <a:txBody>
                    <a:bodyPr/>
                    <a:lstStyle/>
                    <a:p>
                      <a:pPr algn="r" fontAlgn="ctr"/>
                      <a:r>
                        <a:rPr lang="en-IN" sz="1200" b="0">
                          <a:effectLst/>
                        </a:rPr>
                        <a:t>113.07</a:t>
                      </a:r>
                    </a:p>
                  </a:txBody>
                  <a:tcPr marL="114300" marR="114300" marT="76200" marB="76200" anchor="ctr"/>
                </a:tc>
                <a:tc>
                  <a:txBody>
                    <a:bodyPr/>
                    <a:lstStyle/>
                    <a:p>
                      <a:pPr algn="r" fontAlgn="ctr"/>
                      <a:r>
                        <a:rPr lang="en-IN" sz="1200" b="0">
                          <a:effectLst/>
                        </a:rPr>
                        <a:t>41.68</a:t>
                      </a:r>
                    </a:p>
                  </a:txBody>
                  <a:tcPr marL="114300" marR="114300" marT="76200" marB="76200" anchor="ctr"/>
                </a:tc>
                <a:tc>
                  <a:txBody>
                    <a:bodyPr/>
                    <a:lstStyle/>
                    <a:p>
                      <a:pPr algn="r" fontAlgn="ctr"/>
                      <a:r>
                        <a:rPr lang="en-IN" sz="1200" b="0">
                          <a:effectLst/>
                        </a:rPr>
                        <a:t>65.83</a:t>
                      </a:r>
                    </a:p>
                  </a:txBody>
                  <a:tcPr marL="114300" marR="114300" marT="76200" marB="76200" anchor="ctr"/>
                </a:tc>
                <a:tc>
                  <a:txBody>
                    <a:bodyPr/>
                    <a:lstStyle/>
                    <a:p>
                      <a:pPr algn="r" fontAlgn="ctr"/>
                      <a:r>
                        <a:rPr lang="en-IN" sz="1200" b="0">
                          <a:effectLst/>
                        </a:rPr>
                        <a:t>382.44</a:t>
                      </a:r>
                    </a:p>
                  </a:txBody>
                  <a:tcPr marL="114300" marR="114300" marT="76200" marB="76200" anchor="ctr"/>
                </a:tc>
                <a:extLst>
                  <a:ext uri="{0D108BD9-81ED-4DB2-BD59-A6C34878D82A}">
                    <a16:rowId xmlns:a16="http://schemas.microsoft.com/office/drawing/2014/main" val="3517421878"/>
                  </a:ext>
                </a:extLst>
              </a:tr>
              <a:tr h="515942">
                <a:tc>
                  <a:txBody>
                    <a:bodyPr/>
                    <a:lstStyle/>
                    <a:p>
                      <a:pPr algn="l" fontAlgn="ctr"/>
                      <a:r>
                        <a:rPr lang="en-IN" sz="1200" b="0" dirty="0">
                          <a:effectLst/>
                        </a:rPr>
                        <a:t>Basic EPS (₹)</a:t>
                      </a:r>
                    </a:p>
                  </a:txBody>
                  <a:tcPr marL="114300" marR="228600" marT="76200" marB="76200" anchor="ctr"/>
                </a:tc>
                <a:tc>
                  <a:txBody>
                    <a:bodyPr/>
                    <a:lstStyle/>
                    <a:p>
                      <a:pPr algn="r" fontAlgn="ctr"/>
                      <a:r>
                        <a:rPr lang="en-IN" sz="1200" b="0">
                          <a:effectLst/>
                        </a:rPr>
                        <a:t>60.46</a:t>
                      </a:r>
                    </a:p>
                  </a:txBody>
                  <a:tcPr marL="114300" marR="114300" marT="76200" marB="76200" anchor="ctr"/>
                </a:tc>
                <a:tc>
                  <a:txBody>
                    <a:bodyPr/>
                    <a:lstStyle/>
                    <a:p>
                      <a:pPr algn="r" fontAlgn="ctr"/>
                      <a:r>
                        <a:rPr lang="en-IN" sz="1200" b="0">
                          <a:effectLst/>
                        </a:rPr>
                        <a:t>325.13</a:t>
                      </a:r>
                    </a:p>
                  </a:txBody>
                  <a:tcPr marL="114300" marR="114300" marT="76200" marB="76200" anchor="ctr"/>
                </a:tc>
                <a:tc>
                  <a:txBody>
                    <a:bodyPr/>
                    <a:lstStyle/>
                    <a:p>
                      <a:pPr algn="r" fontAlgn="ctr"/>
                      <a:r>
                        <a:rPr lang="en-IN" sz="1200" b="0">
                          <a:effectLst/>
                        </a:rPr>
                        <a:t>238.10</a:t>
                      </a:r>
                    </a:p>
                  </a:txBody>
                  <a:tcPr marL="114300" marR="114300" marT="76200" marB="76200" anchor="ctr"/>
                </a:tc>
                <a:tc>
                  <a:txBody>
                    <a:bodyPr/>
                    <a:lstStyle/>
                    <a:p>
                      <a:pPr algn="r" fontAlgn="ctr"/>
                      <a:r>
                        <a:rPr lang="en-IN" sz="1200" b="0">
                          <a:effectLst/>
                        </a:rPr>
                        <a:t>1,138.21</a:t>
                      </a:r>
                    </a:p>
                  </a:txBody>
                  <a:tcPr marL="114300" marR="114300" marT="76200" marB="76200" anchor="ctr"/>
                </a:tc>
                <a:tc>
                  <a:txBody>
                    <a:bodyPr/>
                    <a:lstStyle/>
                    <a:p>
                      <a:pPr algn="r" fontAlgn="ctr"/>
                      <a:r>
                        <a:rPr lang="en-IN" sz="1200" b="0" dirty="0">
                          <a:effectLst/>
                        </a:rPr>
                        <a:t>-1,988.32</a:t>
                      </a:r>
                    </a:p>
                  </a:txBody>
                  <a:tcPr marL="114300" marR="114300" marT="76200" marB="76200" anchor="ctr"/>
                </a:tc>
                <a:extLst>
                  <a:ext uri="{0D108BD9-81ED-4DB2-BD59-A6C34878D82A}">
                    <a16:rowId xmlns:a16="http://schemas.microsoft.com/office/drawing/2014/main" val="361365050"/>
                  </a:ext>
                </a:extLst>
              </a:tr>
            </a:tbl>
          </a:graphicData>
        </a:graphic>
      </p:graphicFrame>
      <p:sp>
        <p:nvSpPr>
          <p:cNvPr id="4" name="Rectangle 3">
            <a:extLst>
              <a:ext uri="{FF2B5EF4-FFF2-40B4-BE49-F238E27FC236}">
                <a16:creationId xmlns:a16="http://schemas.microsoft.com/office/drawing/2014/main" id="{A215BF24-221D-0DA8-1A74-B734C69C0826}"/>
              </a:ext>
              <a:ext uri="{C183D7F6-B498-43B3-948B-1728B52AA6E4}">
                <adec:decorative xmlns:adec="http://schemas.microsoft.com/office/drawing/2017/decorative" val="1"/>
              </a:ext>
            </a:extLst>
          </p:cNvPr>
          <p:cNvSpPr/>
          <p:nvPr/>
        </p:nvSpPr>
        <p:spPr>
          <a:xfrm rot="16200000">
            <a:off x="3086037" y="4220809"/>
            <a:ext cx="518852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11" name="Picture 10">
            <a:extLst>
              <a:ext uri="{FF2B5EF4-FFF2-40B4-BE49-F238E27FC236}">
                <a16:creationId xmlns:a16="http://schemas.microsoft.com/office/drawing/2014/main" id="{78923916-D672-D0AF-0299-10853F4E803F}"/>
              </a:ext>
            </a:extLst>
          </p:cNvPr>
          <p:cNvPicPr>
            <a:picLocks noChangeAspect="1"/>
          </p:cNvPicPr>
          <p:nvPr/>
        </p:nvPicPr>
        <p:blipFill>
          <a:blip r:embed="rId2"/>
          <a:stretch>
            <a:fillRect/>
          </a:stretch>
        </p:blipFill>
        <p:spPr>
          <a:xfrm>
            <a:off x="6603204" y="6831714"/>
            <a:ext cx="4858428" cy="211978"/>
          </a:xfrm>
          <a:prstGeom prst="rect">
            <a:avLst/>
          </a:prstGeom>
        </p:spPr>
      </p:pic>
    </p:spTree>
    <p:extLst>
      <p:ext uri="{BB962C8B-B14F-4D97-AF65-F5344CB8AC3E}">
        <p14:creationId xmlns:p14="http://schemas.microsoft.com/office/powerpoint/2010/main" val="1540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A6A403-17B2-E74D-379C-3A686EB56C2B}"/>
              </a:ext>
            </a:extLst>
          </p:cNvPr>
          <p:cNvSpPr/>
          <p:nvPr/>
        </p:nvSpPr>
        <p:spPr>
          <a:xfrm>
            <a:off x="0" y="6371351"/>
            <a:ext cx="1176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8</a:t>
            </a:fld>
            <a:endParaRPr lang="en-US" dirty="0"/>
          </a:p>
        </p:txBody>
      </p:sp>
      <p:pic>
        <p:nvPicPr>
          <p:cNvPr id="16" name="Picture Placeholder 15">
            <a:extLst>
              <a:ext uri="{FF2B5EF4-FFF2-40B4-BE49-F238E27FC236}">
                <a16:creationId xmlns:a16="http://schemas.microsoft.com/office/drawing/2014/main" id="{2928F5E1-7D2B-DAB5-DC77-D301C454EBA7}"/>
              </a:ext>
            </a:extLst>
          </p:cNvPr>
          <p:cNvPicPr>
            <a:picLocks noGrp="1" noChangeAspect="1"/>
          </p:cNvPicPr>
          <p:nvPr>
            <p:ph type="pic" sz="quarter" idx="10"/>
          </p:nvPr>
        </p:nvPicPr>
        <p:blipFill>
          <a:blip r:embed="rId2"/>
          <a:srcRect t="17432" b="17432"/>
          <a:stretch>
            <a:fillRect/>
          </a:stretch>
        </p:blipFill>
        <p:spPr>
          <a:xfrm>
            <a:off x="0" y="0"/>
            <a:ext cx="12192000" cy="6803351"/>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29211" y="4385569"/>
            <a:ext cx="8265134" cy="1802167"/>
          </a:xfrm>
          <a:solidFill>
            <a:schemeClr val="bg2">
              <a:alpha val="0"/>
            </a:schemeClr>
          </a:solidFill>
        </p:spPr>
        <p:txBody>
          <a:bodyPr/>
          <a:lstStyle/>
          <a:p>
            <a:r>
              <a:rPr lang="en-US" dirty="0">
                <a:solidFill>
                  <a:schemeClr val="bg1"/>
                </a:solidFill>
              </a:rPr>
              <a:t>Stock Performance Analysis</a:t>
            </a:r>
          </a:p>
        </p:txBody>
      </p:sp>
    </p:spTree>
    <p:extLst>
      <p:ext uri="{BB962C8B-B14F-4D97-AF65-F5344CB8AC3E}">
        <p14:creationId xmlns:p14="http://schemas.microsoft.com/office/powerpoint/2010/main" val="409167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1999" y="269586"/>
            <a:ext cx="11437445" cy="985000"/>
          </a:xfrm>
        </p:spPr>
        <p:txBody>
          <a:bodyPr/>
          <a:lstStyle/>
          <a:p>
            <a:pPr algn="l"/>
            <a:r>
              <a:rPr lang="en-IN" dirty="0"/>
              <a:t>STOCK  PERFORMANCE   ANALYSIS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9</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DE3C1D8-6724-82B2-9396-AB9D33A0FDEA}"/>
              </a:ext>
            </a:extLst>
          </p:cNvPr>
          <p:cNvSpPr txBox="1"/>
          <p:nvPr/>
        </p:nvSpPr>
        <p:spPr>
          <a:xfrm>
            <a:off x="635248" y="2171330"/>
            <a:ext cx="10688715" cy="4185761"/>
          </a:xfrm>
          <a:prstGeom prst="rect">
            <a:avLst/>
          </a:prstGeom>
          <a:noFill/>
        </p:spPr>
        <p:txBody>
          <a:bodyPr wrap="square" rtlCol="0">
            <a:spAutoFit/>
          </a:bodyPr>
          <a:lstStyle/>
          <a:p>
            <a:pPr algn="l"/>
            <a:r>
              <a:rPr lang="en-US" sz="1400" b="1" i="0" dirty="0">
                <a:effectLst/>
                <a:latin typeface="Calibri" panose="020F0502020204030204" pitchFamily="34" charset="0"/>
                <a:cs typeface="Calibri" panose="020F0502020204030204" pitchFamily="34" charset="0"/>
              </a:rPr>
              <a:t>1. Stock Price and 52-Week Range:</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Price of INR 273.00. </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a:t>
            </a:r>
            <a:r>
              <a:rPr lang="en-US" sz="1400" dirty="0">
                <a:solidFill>
                  <a:srgbClr val="374151"/>
                </a:solidFill>
                <a:latin typeface="Calibri" panose="020F0502020204030204" pitchFamily="34" charset="0"/>
                <a:cs typeface="Calibri" panose="020F0502020204030204" pitchFamily="34" charset="0"/>
              </a:rPr>
              <a:t>5</a:t>
            </a:r>
            <a:r>
              <a:rPr lang="en-US" sz="1400" b="0" i="0" dirty="0">
                <a:solidFill>
                  <a:srgbClr val="374151"/>
                </a:solidFill>
                <a:effectLst/>
                <a:latin typeface="Calibri" panose="020F0502020204030204" pitchFamily="34" charset="0"/>
                <a:cs typeface="Calibri" panose="020F0502020204030204" pitchFamily="34" charset="0"/>
              </a:rPr>
              <a:t>2-week range of INR 202.8 - INR 295.7</a:t>
            </a:r>
            <a:br>
              <a:rPr lang="en-US" sz="1400" b="0" i="0" dirty="0">
                <a:solidFill>
                  <a:srgbClr val="374151"/>
                </a:solidFill>
                <a:effectLst/>
                <a:latin typeface="Calibri" panose="020F0502020204030204" pitchFamily="34" charset="0"/>
                <a:cs typeface="Calibri" panose="020F0502020204030204" pitchFamily="34" charset="0"/>
              </a:rPr>
            </a:br>
            <a:endParaRPr lang="en-US" sz="1400" b="0" i="0" dirty="0">
              <a:solidFill>
                <a:srgbClr val="374151"/>
              </a:solidFill>
              <a:effectLst/>
              <a:latin typeface="Calibri" panose="020F0502020204030204" pitchFamily="34" charset="0"/>
              <a:cs typeface="Calibri" panose="020F0502020204030204" pitchFamily="34" charset="0"/>
            </a:endParaRPr>
          </a:p>
          <a:p>
            <a:pPr algn="l"/>
            <a:r>
              <a:rPr lang="en-US" sz="1400" b="1" i="0" dirty="0">
                <a:effectLst/>
                <a:latin typeface="Calibri" panose="020F0502020204030204" pitchFamily="34" charset="0"/>
                <a:cs typeface="Calibri" panose="020F0502020204030204" pitchFamily="34" charset="0"/>
              </a:rPr>
              <a:t>2. Market Capitalization:</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Market cap of INR </a:t>
            </a:r>
            <a:r>
              <a:rPr lang="en-IN" sz="1400" b="1" i="0" dirty="0">
                <a:solidFill>
                  <a:srgbClr val="000000"/>
                </a:solidFill>
                <a:effectLst/>
                <a:latin typeface="Calibri" panose="020F0502020204030204" pitchFamily="34" charset="0"/>
                <a:cs typeface="Calibri" panose="020F0502020204030204" pitchFamily="34" charset="0"/>
              </a:rPr>
              <a:t>1,73,444</a:t>
            </a:r>
            <a:r>
              <a:rPr lang="en-US" sz="1400" b="0" i="0" dirty="0">
                <a:solidFill>
                  <a:srgbClr val="374151"/>
                </a:solidFill>
                <a:effectLst/>
                <a:latin typeface="Calibri" panose="020F0502020204030204" pitchFamily="34" charset="0"/>
                <a:cs typeface="Calibri" panose="020F0502020204030204" pitchFamily="34" charset="0"/>
              </a:rPr>
              <a:t> Cr.</a:t>
            </a:r>
            <a:br>
              <a:rPr lang="en-US" sz="1400" b="0" i="0" dirty="0">
                <a:solidFill>
                  <a:srgbClr val="374151"/>
                </a:solidFill>
                <a:effectLst/>
                <a:latin typeface="Calibri" panose="020F0502020204030204" pitchFamily="34" charset="0"/>
                <a:cs typeface="Calibri" panose="020F0502020204030204" pitchFamily="34" charset="0"/>
              </a:rPr>
            </a:br>
            <a:endParaRPr lang="en-US" sz="1400" b="0" i="0" dirty="0">
              <a:solidFill>
                <a:srgbClr val="374151"/>
              </a:solidFill>
              <a:effectLst/>
              <a:latin typeface="Calibri" panose="020F0502020204030204" pitchFamily="34" charset="0"/>
              <a:cs typeface="Calibri" panose="020F0502020204030204" pitchFamily="34" charset="0"/>
            </a:endParaRPr>
          </a:p>
          <a:p>
            <a:pPr algn="l"/>
            <a:r>
              <a:rPr lang="en-US" sz="1400" b="1" i="0" dirty="0">
                <a:effectLst/>
                <a:latin typeface="Calibri" panose="020F0502020204030204" pitchFamily="34" charset="0"/>
                <a:cs typeface="Calibri" panose="020F0502020204030204" pitchFamily="34" charset="0"/>
              </a:rPr>
              <a:t>3. PE Ratio (TTM):</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P/E ratio of </a:t>
            </a:r>
            <a:r>
              <a:rPr lang="en-US" sz="1400" b="1" i="0" dirty="0">
                <a:effectLst/>
                <a:latin typeface="Calibri" panose="020F0502020204030204" pitchFamily="34" charset="0"/>
                <a:cs typeface="Calibri" panose="020F0502020204030204" pitchFamily="34" charset="0"/>
              </a:rPr>
              <a:t>134.05</a:t>
            </a:r>
            <a:r>
              <a:rPr lang="en-US" sz="1400" b="0" i="0" dirty="0">
                <a:solidFill>
                  <a:srgbClr val="374151"/>
                </a:solidFill>
                <a:effectLst/>
                <a:latin typeface="Calibri" panose="020F0502020204030204" pitchFamily="34" charset="0"/>
                <a:cs typeface="Calibri" panose="020F0502020204030204" pitchFamily="34" charset="0"/>
              </a:rPr>
              <a:t>.  sector PE=</a:t>
            </a:r>
            <a:r>
              <a:rPr lang="en-IN" sz="1400" b="1" i="0" dirty="0">
                <a:solidFill>
                  <a:srgbClr val="000000"/>
                </a:solidFill>
                <a:effectLst/>
                <a:latin typeface="Calibri" panose="020F0502020204030204" pitchFamily="34" charset="0"/>
                <a:cs typeface="Calibri" panose="020F0502020204030204" pitchFamily="34" charset="0"/>
              </a:rPr>
              <a:t>30.81</a:t>
            </a:r>
          </a:p>
          <a:p>
            <a:pPr algn="l">
              <a:buFont typeface="Arial" panose="020B0604020202020204" pitchFamily="34" charset="0"/>
              <a:buChar char="•"/>
            </a:pPr>
            <a:endParaRPr lang="en-IN" sz="1400" b="1" dirty="0">
              <a:solidFill>
                <a:srgbClr val="000000"/>
              </a:solidFill>
              <a:latin typeface="Calibri" panose="020F0502020204030204" pitchFamily="34" charset="0"/>
              <a:cs typeface="Calibri" panose="020F0502020204030204" pitchFamily="34" charset="0"/>
            </a:endParaRPr>
          </a:p>
          <a:p>
            <a:pPr algn="l"/>
            <a:r>
              <a:rPr lang="en-US" sz="1400" b="1" i="0" dirty="0">
                <a:effectLst/>
                <a:latin typeface="Calibri" panose="020F0502020204030204" pitchFamily="34" charset="0"/>
                <a:cs typeface="Calibri" panose="020F0502020204030204" pitchFamily="34" charset="0"/>
              </a:rPr>
              <a:t>4. EPS (TTM):</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Earnings Per Share of INR </a:t>
            </a:r>
            <a:r>
              <a:rPr lang="en-IN" sz="1400" b="1" i="0" dirty="0">
                <a:solidFill>
                  <a:srgbClr val="000000"/>
                </a:solidFill>
                <a:effectLst/>
                <a:latin typeface="Calibri" panose="020F0502020204030204" pitchFamily="34" charset="0"/>
                <a:cs typeface="Calibri" panose="020F0502020204030204" pitchFamily="34" charset="0"/>
              </a:rPr>
              <a:t>2.04</a:t>
            </a:r>
            <a:r>
              <a:rPr lang="en-US" sz="1400" b="0" i="0" dirty="0">
                <a:solidFill>
                  <a:srgbClr val="374151"/>
                </a:solidFill>
                <a:effectLst/>
                <a:latin typeface="Calibri" panose="020F0502020204030204" pitchFamily="34" charset="0"/>
                <a:cs typeface="Calibri" panose="020F0502020204030204" pitchFamily="34" charset="0"/>
              </a:rPr>
              <a:t>.</a:t>
            </a:r>
            <a:br>
              <a:rPr lang="en-US" sz="1400" b="0" i="0" dirty="0">
                <a:solidFill>
                  <a:srgbClr val="374151"/>
                </a:solidFill>
                <a:effectLst/>
                <a:latin typeface="Calibri" panose="020F0502020204030204" pitchFamily="34" charset="0"/>
                <a:cs typeface="Calibri" panose="020F0502020204030204" pitchFamily="34" charset="0"/>
              </a:rPr>
            </a:br>
            <a:endParaRPr lang="en-US" sz="1400" b="0" i="0" dirty="0">
              <a:solidFill>
                <a:srgbClr val="374151"/>
              </a:solidFill>
              <a:effectLst/>
              <a:latin typeface="Calibri" panose="020F0502020204030204" pitchFamily="34" charset="0"/>
              <a:cs typeface="Calibri" panose="020F0502020204030204" pitchFamily="34" charset="0"/>
            </a:endParaRPr>
          </a:p>
          <a:p>
            <a:pPr algn="l"/>
            <a:r>
              <a:rPr lang="en-US" sz="1400" b="1" i="0" dirty="0">
                <a:effectLst/>
                <a:latin typeface="Calibri" panose="020F0502020204030204" pitchFamily="34" charset="0"/>
                <a:cs typeface="Calibri" panose="020F0502020204030204" pitchFamily="34" charset="0"/>
              </a:rPr>
              <a:t>5. Dividend and Yield:</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Dividend yield of </a:t>
            </a:r>
            <a:r>
              <a:rPr lang="en-IN" sz="1400" b="1" i="0" dirty="0">
                <a:solidFill>
                  <a:srgbClr val="000000"/>
                </a:solidFill>
                <a:effectLst/>
                <a:latin typeface="Calibri" panose="020F0502020204030204" pitchFamily="34" charset="0"/>
                <a:cs typeface="Calibri" panose="020F0502020204030204" pitchFamily="34" charset="0"/>
              </a:rPr>
              <a:t>1,611.72</a:t>
            </a:r>
            <a:br>
              <a:rPr lang="en-US" sz="1400" b="0" i="0" dirty="0">
                <a:solidFill>
                  <a:srgbClr val="374151"/>
                </a:solidFill>
                <a:effectLst/>
                <a:latin typeface="Calibri" panose="020F0502020204030204" pitchFamily="34" charset="0"/>
                <a:cs typeface="Calibri" panose="020F0502020204030204" pitchFamily="34" charset="0"/>
              </a:rPr>
            </a:br>
            <a:endParaRPr lang="en-US" sz="1400" b="0" i="0" dirty="0">
              <a:solidFill>
                <a:srgbClr val="374151"/>
              </a:solidFill>
              <a:effectLst/>
              <a:latin typeface="Calibri" panose="020F0502020204030204" pitchFamily="34" charset="0"/>
              <a:cs typeface="Calibri" panose="020F0502020204030204" pitchFamily="34" charset="0"/>
            </a:endParaRPr>
          </a:p>
          <a:p>
            <a:pPr algn="l"/>
            <a:r>
              <a:rPr lang="en-US" sz="1400" b="1" i="0" dirty="0">
                <a:effectLst/>
                <a:latin typeface="Calibri" panose="020F0502020204030204" pitchFamily="34" charset="0"/>
                <a:cs typeface="Calibri" panose="020F0502020204030204" pitchFamily="34" charset="0"/>
              </a:rPr>
              <a:t>6. Trading Volume:</a:t>
            </a:r>
          </a:p>
          <a:p>
            <a:pPr algn="l">
              <a:buFont typeface="Arial" panose="020B0604020202020204" pitchFamily="34" charset="0"/>
              <a:buChar char="•"/>
            </a:pPr>
            <a:r>
              <a:rPr lang="en-US" sz="1400" b="1" i="0" dirty="0">
                <a:solidFill>
                  <a:srgbClr val="374151"/>
                </a:solidFill>
                <a:effectLst/>
                <a:latin typeface="Calibri" panose="020F0502020204030204" pitchFamily="34" charset="0"/>
                <a:cs typeface="Calibri" panose="020F0502020204030204" pitchFamily="34" charset="0"/>
              </a:rPr>
              <a:t>KPI</a:t>
            </a:r>
            <a:r>
              <a:rPr lang="en-US" sz="1400" b="0" i="0" dirty="0">
                <a:solidFill>
                  <a:srgbClr val="374151"/>
                </a:solidFill>
                <a:effectLst/>
                <a:latin typeface="Calibri" panose="020F0502020204030204" pitchFamily="34" charset="0"/>
                <a:cs typeface="Calibri" panose="020F0502020204030204" pitchFamily="34" charset="0"/>
              </a:rPr>
              <a:t>: Example volume of 837,551.</a:t>
            </a:r>
          </a:p>
          <a:p>
            <a:endParaRPr lang="en-IN" sz="1400" dirty="0">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04492FE0-5C47-1D77-B95B-15B3400442B0}"/>
              </a:ext>
            </a:extLst>
          </p:cNvPr>
          <p:cNvSpPr>
            <a:spLocks noGrp="1"/>
          </p:cNvSpPr>
          <p:nvPr>
            <p:ph type="body" sz="quarter" idx="32"/>
          </p:nvPr>
        </p:nvSpPr>
        <p:spPr>
          <a:xfrm>
            <a:off x="635248" y="1345376"/>
            <a:ext cx="6641626" cy="590155"/>
          </a:xfrm>
        </p:spPr>
        <p:txBody>
          <a:bodyPr/>
          <a:lstStyle/>
          <a:p>
            <a:pPr algn="l"/>
            <a:r>
              <a:rPr lang="en-US" dirty="0"/>
              <a:t>Key Performance Indicators :</a:t>
            </a:r>
          </a:p>
        </p:txBody>
      </p:sp>
    </p:spTree>
    <p:extLst>
      <p:ext uri="{BB962C8B-B14F-4D97-AF65-F5344CB8AC3E}">
        <p14:creationId xmlns:p14="http://schemas.microsoft.com/office/powerpoint/2010/main" val="3005302925"/>
      </p:ext>
    </p:extLst>
  </p:cSld>
  <p:clrMapOvr>
    <a:masterClrMapping/>
  </p:clrMapOvr>
</p:sld>
</file>

<file path=ppt/theme/theme1.xml><?xml version="1.0" encoding="utf-8"?>
<a:theme xmlns:a="http://schemas.openxmlformats.org/drawingml/2006/main" name="Custom">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675E8371-EC70-4345-8B64-A71003B56298}"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C245E38-7A2C-4D38-96FA-24EAC5F220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798</TotalTime>
  <Words>2098</Words>
  <Application>Microsoft Office PowerPoint</Application>
  <PresentationFormat>Widescreen</PresentationFormat>
  <Paragraphs>266</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vt:lpstr>
      <vt:lpstr>Calibri</vt:lpstr>
      <vt:lpstr>Candara</vt:lpstr>
      <vt:lpstr>Corbel</vt:lpstr>
      <vt:lpstr>JioType</vt:lpstr>
      <vt:lpstr>Lato</vt:lpstr>
      <vt:lpstr>Söhne</vt:lpstr>
      <vt:lpstr>Times New Roman</vt:lpstr>
      <vt:lpstr>Wingdings</vt:lpstr>
      <vt:lpstr>Custom</vt:lpstr>
      <vt:lpstr>JIO FINANCIAL SERVICES</vt:lpstr>
      <vt:lpstr>Agenda</vt:lpstr>
      <vt:lpstr>About  The  Company</vt:lpstr>
      <vt:lpstr>COMPANY  LEADERSHIP</vt:lpstr>
      <vt:lpstr>COMPANY  LEADERSHIP</vt:lpstr>
      <vt:lpstr>PRODUCTS</vt:lpstr>
      <vt:lpstr>COMPANY  FINANCIALS</vt:lpstr>
      <vt:lpstr>Stock Performance Analysis</vt:lpstr>
      <vt:lpstr>STOCK  PERFORMANCE   ANALYSIS</vt:lpstr>
      <vt:lpstr>COMPETITOR  ANALYSIS</vt:lpstr>
      <vt:lpstr>COMPETITOR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Pritesh Jha</dc:creator>
  <cp:lastModifiedBy>Pritesh Jha</cp:lastModifiedBy>
  <cp:revision>22</cp:revision>
  <dcterms:created xsi:type="dcterms:W3CDTF">2023-12-17T10:03:10Z</dcterms:created>
  <dcterms:modified xsi:type="dcterms:W3CDTF">2024-02-14T22:04:40Z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